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7"/>
  </p:notesMasterIdLst>
  <p:sldIdLst>
    <p:sldId id="256" r:id="rId2"/>
    <p:sldId id="317" r:id="rId3"/>
    <p:sldId id="323" r:id="rId4"/>
    <p:sldId id="259" r:id="rId5"/>
    <p:sldId id="296" r:id="rId6"/>
    <p:sldId id="365" r:id="rId7"/>
    <p:sldId id="366" r:id="rId8"/>
    <p:sldId id="343" r:id="rId9"/>
    <p:sldId id="294" r:id="rId10"/>
    <p:sldId id="300" r:id="rId11"/>
    <p:sldId id="301" r:id="rId12"/>
    <p:sldId id="302" r:id="rId13"/>
    <p:sldId id="362" r:id="rId14"/>
    <p:sldId id="361" r:id="rId15"/>
    <p:sldId id="355" r:id="rId16"/>
    <p:sldId id="357" r:id="rId17"/>
    <p:sldId id="358" r:id="rId18"/>
    <p:sldId id="283" r:id="rId19"/>
    <p:sldId id="367" r:id="rId20"/>
    <p:sldId id="325" r:id="rId21"/>
    <p:sldId id="297" r:id="rId22"/>
    <p:sldId id="341" r:id="rId23"/>
    <p:sldId id="342" r:id="rId24"/>
    <p:sldId id="338" r:id="rId25"/>
    <p:sldId id="327" r:id="rId26"/>
    <p:sldId id="329" r:id="rId27"/>
    <p:sldId id="328" r:id="rId28"/>
    <p:sldId id="330" r:id="rId29"/>
    <p:sldId id="290" r:id="rId30"/>
    <p:sldId id="291" r:id="rId31"/>
    <p:sldId id="364" r:id="rId32"/>
    <p:sldId id="363" r:id="rId33"/>
    <p:sldId id="324" r:id="rId34"/>
    <p:sldId id="318" r:id="rId35"/>
    <p:sldId id="308"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67"/>
    <p:restoredTop sz="81497"/>
  </p:normalViewPr>
  <p:slideViewPr>
    <p:cSldViewPr snapToGrid="0" snapToObjects="1">
      <p:cViewPr>
        <p:scale>
          <a:sx n="100" d="100"/>
          <a:sy n="100" d="100"/>
        </p:scale>
        <p:origin x="1936" y="2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26D2F2-B335-FD46-80B6-F901082ED265}" type="datetimeFigureOut">
              <a:rPr lang="en-US" smtClean="0"/>
              <a:t>11/16/2022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79E7A-0EF1-5F4E-BD77-F56BF4166BF7}" type="slidenum">
              <a:rPr lang="en-US" smtClean="0"/>
              <a:t>‹#›</a:t>
            </a:fld>
            <a:endParaRPr lang="en-US"/>
          </a:p>
        </p:txBody>
      </p:sp>
    </p:spTree>
    <p:extLst>
      <p:ext uri="{BB962C8B-B14F-4D97-AF65-F5344CB8AC3E}">
        <p14:creationId xmlns:p14="http://schemas.microsoft.com/office/powerpoint/2010/main" val="1838200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arthdata.nasa.gov/"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1379E7A-0EF1-5F4E-BD77-F56BF4166BF7}" type="slidenum">
              <a:rPr lang="en-US" smtClean="0"/>
              <a:t>1</a:t>
            </a:fld>
            <a:endParaRPr lang="en-US"/>
          </a:p>
        </p:txBody>
      </p:sp>
    </p:spTree>
    <p:extLst>
      <p:ext uri="{BB962C8B-B14F-4D97-AF65-F5344CB8AC3E}">
        <p14:creationId xmlns:p14="http://schemas.microsoft.com/office/powerpoint/2010/main" val="511827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379E7A-0EF1-5F4E-BD77-F56BF4166BF7}" type="slidenum">
              <a:rPr lang="en-US" smtClean="0"/>
              <a:t>18</a:t>
            </a:fld>
            <a:endParaRPr lang="en-US"/>
          </a:p>
        </p:txBody>
      </p:sp>
    </p:spTree>
    <p:extLst>
      <p:ext uri="{BB962C8B-B14F-4D97-AF65-F5344CB8AC3E}">
        <p14:creationId xmlns:p14="http://schemas.microsoft.com/office/powerpoint/2010/main" val="906666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379E7A-0EF1-5F4E-BD77-F56BF4166BF7}" type="slidenum">
              <a:rPr lang="en-US" smtClean="0"/>
              <a:t>21</a:t>
            </a:fld>
            <a:endParaRPr lang="en-US"/>
          </a:p>
        </p:txBody>
      </p:sp>
    </p:spTree>
    <p:extLst>
      <p:ext uri="{BB962C8B-B14F-4D97-AF65-F5344CB8AC3E}">
        <p14:creationId xmlns:p14="http://schemas.microsoft.com/office/powerpoint/2010/main" val="1600375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79E7A-0EF1-5F4E-BD77-F56BF4166BF7}" type="slidenum">
              <a:rPr lang="en-US" smtClean="0"/>
              <a:t>25</a:t>
            </a:fld>
            <a:endParaRPr lang="en-US"/>
          </a:p>
        </p:txBody>
      </p:sp>
    </p:spTree>
    <p:extLst>
      <p:ext uri="{BB962C8B-B14F-4D97-AF65-F5344CB8AC3E}">
        <p14:creationId xmlns:p14="http://schemas.microsoft.com/office/powerpoint/2010/main" val="1936826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79E7A-0EF1-5F4E-BD77-F56BF4166BF7}" type="slidenum">
              <a:rPr lang="en-US" smtClean="0"/>
              <a:t>26</a:t>
            </a:fld>
            <a:endParaRPr lang="en-US"/>
          </a:p>
        </p:txBody>
      </p:sp>
    </p:spTree>
    <p:extLst>
      <p:ext uri="{BB962C8B-B14F-4D97-AF65-F5344CB8AC3E}">
        <p14:creationId xmlns:p14="http://schemas.microsoft.com/office/powerpoint/2010/main" val="3238164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2"/>
                </a:solidFill>
              </a:rPr>
              <a:t>The SWAT-online data viewer tool is a fully customizable interface for visualizing, processing, and downloading the SWAT model outputs.</a:t>
            </a:r>
          </a:p>
        </p:txBody>
      </p:sp>
      <p:sp>
        <p:nvSpPr>
          <p:cNvPr id="4" name="Slide Number Placeholder 3"/>
          <p:cNvSpPr>
            <a:spLocks noGrp="1"/>
          </p:cNvSpPr>
          <p:nvPr>
            <p:ph type="sldNum" sz="quarter" idx="5"/>
          </p:nvPr>
        </p:nvSpPr>
        <p:spPr/>
        <p:txBody>
          <a:bodyPr/>
          <a:lstStyle/>
          <a:p>
            <a:fld id="{71379E7A-0EF1-5F4E-BD77-F56BF4166BF7}" type="slidenum">
              <a:rPr lang="en-US" smtClean="0"/>
              <a:t>29</a:t>
            </a:fld>
            <a:endParaRPr lang="en-US"/>
          </a:p>
        </p:txBody>
      </p:sp>
    </p:spTree>
    <p:extLst>
      <p:ext uri="{BB962C8B-B14F-4D97-AF65-F5344CB8AC3E}">
        <p14:creationId xmlns:p14="http://schemas.microsoft.com/office/powerpoint/2010/main" val="432336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379E7A-0EF1-5F4E-BD77-F56BF4166BF7}" type="slidenum">
              <a:rPr lang="en-US" smtClean="0"/>
              <a:t>30</a:t>
            </a:fld>
            <a:endParaRPr lang="en-US"/>
          </a:p>
        </p:txBody>
      </p:sp>
    </p:spTree>
    <p:extLst>
      <p:ext uri="{BB962C8B-B14F-4D97-AF65-F5344CB8AC3E}">
        <p14:creationId xmlns:p14="http://schemas.microsoft.com/office/powerpoint/2010/main" val="3079916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79E7A-0EF1-5F4E-BD77-F56BF4166BF7}" type="slidenum">
              <a:rPr lang="en-US" smtClean="0"/>
              <a:t>33</a:t>
            </a:fld>
            <a:endParaRPr lang="en-US"/>
          </a:p>
        </p:txBody>
      </p:sp>
    </p:spTree>
    <p:extLst>
      <p:ext uri="{BB962C8B-B14F-4D97-AF65-F5344CB8AC3E}">
        <p14:creationId xmlns:p14="http://schemas.microsoft.com/office/powerpoint/2010/main" val="15913090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79E7A-0EF1-5F4E-BD77-F56BF4166BF7}" type="slidenum">
              <a:rPr lang="en-US" smtClean="0"/>
              <a:t>35</a:t>
            </a:fld>
            <a:endParaRPr lang="en-US"/>
          </a:p>
        </p:txBody>
      </p:sp>
    </p:spTree>
    <p:extLst>
      <p:ext uri="{BB962C8B-B14F-4D97-AF65-F5344CB8AC3E}">
        <p14:creationId xmlns:p14="http://schemas.microsoft.com/office/powerpoint/2010/main" val="78643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79E7A-0EF1-5F4E-BD77-F56BF4166BF7}" type="slidenum">
              <a:rPr lang="en-US" smtClean="0"/>
              <a:t>3</a:t>
            </a:fld>
            <a:endParaRPr lang="en-US"/>
          </a:p>
        </p:txBody>
      </p:sp>
    </p:spTree>
    <p:extLst>
      <p:ext uri="{BB962C8B-B14F-4D97-AF65-F5344CB8AC3E}">
        <p14:creationId xmlns:p14="http://schemas.microsoft.com/office/powerpoint/2010/main" val="968445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2-min madness</a:t>
            </a:r>
          </a:p>
          <a:p>
            <a:r>
              <a:rPr lang="en-US" dirty="0"/>
              <a:t>This animation shows rain data collected by the GPM Core Observatory and the partner satellites currently in orbit on March 17, 2014. The end of the animation focuses in on a storm system that moved over the eastern United States, showing GPM Microwave Imager data of rain and snow rates. This is the first time a single satellite has collected simultaneous data on rain and snow for a single storm.</a:t>
            </a:r>
          </a:p>
        </p:txBody>
      </p:sp>
      <p:sp>
        <p:nvSpPr>
          <p:cNvPr id="4" name="Slide Number Placeholder 3"/>
          <p:cNvSpPr>
            <a:spLocks noGrp="1"/>
          </p:cNvSpPr>
          <p:nvPr>
            <p:ph type="sldNum" sz="quarter" idx="5"/>
          </p:nvPr>
        </p:nvSpPr>
        <p:spPr/>
        <p:txBody>
          <a:bodyPr/>
          <a:lstStyle/>
          <a:p>
            <a:fld id="{D4854C0E-9774-0442-A9DB-C640F75D3037}" type="slidenum">
              <a:rPr lang="en-US" smtClean="0"/>
              <a:t>4</a:t>
            </a:fld>
            <a:endParaRPr lang="en-US"/>
          </a:p>
        </p:txBody>
      </p:sp>
    </p:spTree>
    <p:extLst>
      <p:ext uri="{BB962C8B-B14F-4D97-AF65-F5344CB8AC3E}">
        <p14:creationId xmlns:p14="http://schemas.microsoft.com/office/powerpoint/2010/main" val="171734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86979" eaLnBrk="1" fontAlgn="auto" latinLnBrk="0" hangingPunct="1">
              <a:lnSpc>
                <a:spcPct val="117999"/>
              </a:lnSpc>
              <a:spcBef>
                <a:spcPts val="0"/>
              </a:spcBef>
              <a:spcAft>
                <a:spcPts val="0"/>
              </a:spcAft>
              <a:buClrTx/>
              <a:buSzTx/>
              <a:buFontTx/>
              <a:buNone/>
              <a:tabLst/>
              <a:defRPr/>
            </a:pPr>
            <a:r>
              <a:rPr lang="en-US" sz="1400" dirty="0"/>
              <a:t>NASAaccess is contributing to keep interested parties and stakeholders engaged with environmental modeling, accessing the information available in various remote sensing products. (</a:t>
            </a:r>
            <a:r>
              <a:rPr lang="en-US" sz="1400" i="1" dirty="0"/>
              <a:t>web Apps</a:t>
            </a:r>
            <a:r>
              <a:rPr lang="en-US" sz="1400" dirty="0"/>
              <a:t> </a:t>
            </a:r>
            <a:r>
              <a:rPr lang="en-US" sz="1400" i="1" dirty="0"/>
              <a:t>can be hosted and managed by any interested user</a:t>
            </a:r>
            <a:r>
              <a:rPr lang="en-US" sz="1400" dirty="0"/>
              <a:t>).</a:t>
            </a:r>
          </a:p>
          <a:p>
            <a:pPr marL="0" marR="0" lvl="0" indent="0" defTabSz="286979" eaLnBrk="1" fontAlgn="auto" latinLnBrk="0" hangingPunct="1">
              <a:lnSpc>
                <a:spcPct val="117999"/>
              </a:lnSpc>
              <a:spcBef>
                <a:spcPts val="0"/>
              </a:spcBef>
              <a:spcAft>
                <a:spcPts val="0"/>
              </a:spcAft>
              <a:buClrTx/>
              <a:buSzTx/>
              <a:buFontTx/>
              <a:buNone/>
              <a:tabLst/>
              <a:defRPr/>
            </a:pPr>
            <a:r>
              <a:rPr lang="en-US" sz="1400" dirty="0"/>
              <a:t>NASAaccess main benefit is bridging the gap for non-technically trained stakeholders and decision makers charged with water, climate and environmental management decisions.</a:t>
            </a:r>
          </a:p>
          <a:p>
            <a:pPr marL="0" marR="0" lvl="0" indent="0" defTabSz="286979" eaLnBrk="1" fontAlgn="auto" latinLnBrk="0" hangingPunct="1">
              <a:lnSpc>
                <a:spcPct val="117999"/>
              </a:lnSpc>
              <a:spcBef>
                <a:spcPts val="0"/>
              </a:spcBef>
              <a:spcAft>
                <a:spcPts val="0"/>
              </a:spcAft>
              <a:buClrTx/>
              <a:buSzTx/>
              <a:buFontTx/>
              <a:buNone/>
              <a:tabLst/>
              <a:defRPr/>
            </a:pPr>
            <a:r>
              <a:rPr lang="en-US" sz="1400" dirty="0"/>
              <a:t>NASAaccess has gained momentum with more than 1500 downloads (Oct 2022) at </a:t>
            </a:r>
            <a:r>
              <a:rPr lang="en-US" sz="1400" dirty="0" err="1"/>
              <a:t>Conda</a:t>
            </a:r>
            <a:r>
              <a:rPr lang="en-US" sz="1400" dirty="0"/>
              <a:t>-forge. </a:t>
            </a:r>
          </a:p>
          <a:p>
            <a:pPr marL="0" marR="0" lvl="0" indent="0" defTabSz="286979" eaLnBrk="1" fontAlgn="auto" latinLnBrk="0" hangingPunct="1">
              <a:lnSpc>
                <a:spcPct val="117999"/>
              </a:lnSpc>
              <a:spcBef>
                <a:spcPts val="0"/>
              </a:spcBef>
              <a:spcAft>
                <a:spcPts val="0"/>
              </a:spcAft>
              <a:buClrTx/>
              <a:buSzTx/>
              <a:buFontTx/>
              <a:buNone/>
              <a:tabLst/>
              <a:defRPr/>
            </a:pPr>
            <a:r>
              <a:rPr lang="en-US" sz="1400" dirty="0"/>
              <a:t>NASAaccess is funded in part by </a:t>
            </a:r>
            <a:r>
              <a:rPr lang="en-US" sz="1400" dirty="0" err="1"/>
              <a:t>SERVIR</a:t>
            </a:r>
            <a:r>
              <a:rPr lang="en-US" sz="1400" dirty="0"/>
              <a:t>, and the Applied Sciences programs.</a:t>
            </a:r>
          </a:p>
          <a:p>
            <a:pPr marL="0" marR="0" lvl="0" indent="0" defTabSz="286979" eaLnBrk="1" fontAlgn="auto" latinLnBrk="0" hangingPunct="1">
              <a:lnSpc>
                <a:spcPct val="117999"/>
              </a:lnSpc>
              <a:spcBef>
                <a:spcPts val="0"/>
              </a:spcBef>
              <a:spcAft>
                <a:spcPts val="0"/>
              </a:spcAft>
              <a:buClrTx/>
              <a:buSzTx/>
              <a:buFontTx/>
              <a:buNone/>
              <a:tabLst/>
              <a:defRPr/>
            </a:pPr>
            <a:endParaRPr lang="en-US" sz="1400" dirty="0"/>
          </a:p>
          <a:p>
            <a:endParaRPr lang="en-US" dirty="0"/>
          </a:p>
        </p:txBody>
      </p:sp>
    </p:spTree>
    <p:extLst>
      <p:ext uri="{BB962C8B-B14F-4D97-AF65-F5344CB8AC3E}">
        <p14:creationId xmlns:p14="http://schemas.microsoft.com/office/powerpoint/2010/main" val="415748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NASAaccess</a:t>
            </a:r>
            <a:r>
              <a:rPr lang="en-US" sz="1200" b="0" i="0" u="none" strike="noStrike" kern="1200" dirty="0">
                <a:solidFill>
                  <a:schemeClr val="tx1"/>
                </a:solidFill>
                <a:effectLst/>
                <a:latin typeface="+mn-lt"/>
                <a:ea typeface="+mn-ea"/>
                <a:cs typeface="+mn-cs"/>
              </a:rPr>
              <a:t> Tethys web app flowchart for weather and climate data processing. Multiple python libraries (e.g., </a:t>
            </a:r>
            <a:r>
              <a:rPr lang="en-US" sz="1200" b="0" i="1" u="none" strike="noStrike" kern="1200" dirty="0">
                <a:solidFill>
                  <a:schemeClr val="tx1"/>
                </a:solidFill>
                <a:effectLst/>
                <a:latin typeface="+mn-lt"/>
                <a:ea typeface="+mn-ea"/>
                <a:cs typeface="+mn-cs"/>
              </a:rPr>
              <a:t>netCDF4</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geopandas</a:t>
            </a:r>
            <a:r>
              <a:rPr lang="en-US" sz="1200" b="0" i="0" u="none" strike="noStrike" kern="1200" dirty="0">
                <a:solidFill>
                  <a:schemeClr val="tx1"/>
                </a:solidFill>
                <a:effectLst/>
                <a:latin typeface="+mn-lt"/>
                <a:ea typeface="+mn-ea"/>
                <a:cs typeface="+mn-cs"/>
              </a:rPr>
              <a:t>, </a:t>
            </a:r>
            <a:r>
              <a:rPr lang="en-US" sz="1200" b="0" i="1" u="none" strike="noStrike" kern="1200" dirty="0" err="1">
                <a:solidFill>
                  <a:schemeClr val="tx1"/>
                </a:solidFill>
                <a:effectLst/>
                <a:latin typeface="+mn-lt"/>
                <a:ea typeface="+mn-ea"/>
                <a:cs typeface="+mn-cs"/>
              </a:rPr>
              <a:t>xarray</a:t>
            </a:r>
            <a:r>
              <a:rPr lang="en-US" sz="1200" b="0" i="0" u="none" strike="noStrike" kern="1200" dirty="0">
                <a:solidFill>
                  <a:schemeClr val="tx1"/>
                </a:solidFill>
                <a:effectLst/>
                <a:latin typeface="+mn-lt"/>
                <a:ea typeface="+mn-ea"/>
                <a:cs typeface="+mn-cs"/>
              </a:rPr>
              <a:t>) have been utilized to extract weather and climate data from grids within a specified watershed shapefile and a specific date range. The </a:t>
            </a:r>
            <a:r>
              <a:rPr lang="en-US" sz="1200" b="0" i="0" u="none" strike="noStrike" kern="1200" dirty="0" err="1">
                <a:solidFill>
                  <a:schemeClr val="tx1"/>
                </a:solidFill>
                <a:effectLst/>
                <a:latin typeface="+mn-lt"/>
                <a:ea typeface="+mn-ea"/>
                <a:cs typeface="+mn-cs"/>
              </a:rPr>
              <a:t>NASAaccess</a:t>
            </a:r>
            <a:r>
              <a:rPr lang="en-US" sz="1200" b="0" i="0" u="none" strike="noStrike" kern="1200" dirty="0">
                <a:solidFill>
                  <a:schemeClr val="tx1"/>
                </a:solidFill>
                <a:effectLst/>
                <a:latin typeface="+mn-lt"/>
                <a:ea typeface="+mn-ea"/>
                <a:cs typeface="+mn-cs"/>
              </a:rPr>
              <a:t> Tethys web app retrieves weather and climate data from </a:t>
            </a:r>
            <a:r>
              <a:rPr lang="en-US" sz="1200" b="0" i="0" u="none" strike="noStrike" kern="1200" dirty="0" err="1">
                <a:solidFill>
                  <a:schemeClr val="tx1"/>
                </a:solidFill>
                <a:effectLst/>
                <a:latin typeface="+mn-lt"/>
                <a:ea typeface="+mn-ea"/>
                <a:cs typeface="+mn-cs"/>
              </a:rPr>
              <a:t>EarthData</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a:rPr>
              <a:t>https://earthdata.nasa.gov/</a:t>
            </a:r>
            <a:r>
              <a:rPr lang="en-US" sz="1200" b="0" i="0" u="none" strike="noStrike" kern="1200" dirty="0">
                <a:solidFill>
                  <a:schemeClr val="tx1"/>
                </a:solidFill>
                <a:effectLst/>
                <a:latin typeface="+mn-lt"/>
                <a:ea typeface="+mn-ea"/>
                <a:cs typeface="+mn-cs"/>
              </a:rPr>
              <a:t>) without the need for user credentials and notifies the user with email once the data retrieve, extraction, and reformat is completed.</a:t>
            </a:r>
            <a:endParaRPr lang="en-US" dirty="0"/>
          </a:p>
        </p:txBody>
      </p:sp>
      <p:sp>
        <p:nvSpPr>
          <p:cNvPr id="4" name="Slide Number Placeholder 3"/>
          <p:cNvSpPr>
            <a:spLocks noGrp="1"/>
          </p:cNvSpPr>
          <p:nvPr>
            <p:ph type="sldNum" sz="quarter" idx="5"/>
          </p:nvPr>
        </p:nvSpPr>
        <p:spPr/>
        <p:txBody>
          <a:bodyPr/>
          <a:lstStyle/>
          <a:p>
            <a:fld id="{71379E7A-0EF1-5F4E-BD77-F56BF4166BF7}" type="slidenum">
              <a:rPr lang="en-US" smtClean="0"/>
              <a:t>9</a:t>
            </a:fld>
            <a:endParaRPr lang="en-US"/>
          </a:p>
        </p:txBody>
      </p:sp>
    </p:spTree>
    <p:extLst>
      <p:ext uri="{BB962C8B-B14F-4D97-AF65-F5344CB8AC3E}">
        <p14:creationId xmlns:p14="http://schemas.microsoft.com/office/powerpoint/2010/main" val="1452619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79E7A-0EF1-5F4E-BD77-F56BF4166BF7}" type="slidenum">
              <a:rPr lang="en-US" smtClean="0"/>
              <a:t>10</a:t>
            </a:fld>
            <a:endParaRPr lang="en-US"/>
          </a:p>
        </p:txBody>
      </p:sp>
    </p:spTree>
    <p:extLst>
      <p:ext uri="{BB962C8B-B14F-4D97-AF65-F5344CB8AC3E}">
        <p14:creationId xmlns:p14="http://schemas.microsoft.com/office/powerpoint/2010/main" val="15879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379E7A-0EF1-5F4E-BD77-F56BF4166BF7}" type="slidenum">
              <a:rPr lang="en-US" smtClean="0"/>
              <a:t>11</a:t>
            </a:fld>
            <a:endParaRPr lang="en-US"/>
          </a:p>
        </p:txBody>
      </p:sp>
    </p:spTree>
    <p:extLst>
      <p:ext uri="{BB962C8B-B14F-4D97-AF65-F5344CB8AC3E}">
        <p14:creationId xmlns:p14="http://schemas.microsoft.com/office/powerpoint/2010/main" val="2174670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379E7A-0EF1-5F4E-BD77-F56BF4166BF7}" type="slidenum">
              <a:rPr lang="en-US" smtClean="0"/>
              <a:t>12</a:t>
            </a:fld>
            <a:endParaRPr lang="en-US"/>
          </a:p>
        </p:txBody>
      </p:sp>
    </p:spTree>
    <p:extLst>
      <p:ext uri="{BB962C8B-B14F-4D97-AF65-F5344CB8AC3E}">
        <p14:creationId xmlns:p14="http://schemas.microsoft.com/office/powerpoint/2010/main" val="803673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 </a:t>
            </a:r>
          </a:p>
        </p:txBody>
      </p:sp>
      <p:sp>
        <p:nvSpPr>
          <p:cNvPr id="4" name="Slide Number Placeholder 3"/>
          <p:cNvSpPr>
            <a:spLocks noGrp="1"/>
          </p:cNvSpPr>
          <p:nvPr>
            <p:ph type="sldNum" sz="quarter" idx="5"/>
          </p:nvPr>
        </p:nvSpPr>
        <p:spPr/>
        <p:txBody>
          <a:bodyPr/>
          <a:lstStyle/>
          <a:p>
            <a:fld id="{D4854C0E-9774-0442-A9DB-C640F75D3037}" type="slidenum">
              <a:rPr lang="en-US" smtClean="0"/>
              <a:t>14</a:t>
            </a:fld>
            <a:endParaRPr lang="en-US"/>
          </a:p>
        </p:txBody>
      </p:sp>
    </p:spTree>
    <p:extLst>
      <p:ext uri="{BB962C8B-B14F-4D97-AF65-F5344CB8AC3E}">
        <p14:creationId xmlns:p14="http://schemas.microsoft.com/office/powerpoint/2010/main" val="1737617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D8C7911-DDDC-CF4E-A663-607066931840}" type="datetimeFigureOut">
              <a:rPr lang="en-US" smtClean="0"/>
              <a:t>11/16/2022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16EB393-F993-5343-96C5-609BE9ADCF64}"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32984998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8C7911-DDDC-CF4E-A663-607066931840}"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EB393-F993-5343-96C5-609BE9ADCF64}" type="slidenum">
              <a:rPr lang="en-US" smtClean="0"/>
              <a:t>‹#›</a:t>
            </a:fld>
            <a:endParaRPr lang="en-US"/>
          </a:p>
        </p:txBody>
      </p:sp>
    </p:spTree>
    <p:extLst>
      <p:ext uri="{BB962C8B-B14F-4D97-AF65-F5344CB8AC3E}">
        <p14:creationId xmlns:p14="http://schemas.microsoft.com/office/powerpoint/2010/main" val="68598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8C7911-DDDC-CF4E-A663-607066931840}"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EB393-F993-5343-96C5-609BE9ADCF64}" type="slidenum">
              <a:rPr lang="en-US" smtClean="0"/>
              <a:t>‹#›</a:t>
            </a:fld>
            <a:endParaRPr lang="en-US"/>
          </a:p>
        </p:txBody>
      </p:sp>
    </p:spTree>
    <p:extLst>
      <p:ext uri="{BB962C8B-B14F-4D97-AF65-F5344CB8AC3E}">
        <p14:creationId xmlns:p14="http://schemas.microsoft.com/office/powerpoint/2010/main" val="3108341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7" name="Body Level One…"/>
          <p:cNvSpPr txBox="1">
            <a:spLocks noGrp="1"/>
          </p:cNvSpPr>
          <p:nvPr>
            <p:ph type="body" idx="1"/>
          </p:nvPr>
        </p:nvSpPr>
        <p:spPr>
          <a:xfrm>
            <a:off x="607219" y="455417"/>
            <a:ext cx="10977563" cy="5947172"/>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3322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8C7911-DDDC-CF4E-A663-607066931840}" type="datetimeFigureOut">
              <a:rPr lang="en-US" smtClean="0"/>
              <a:t>11/16/2022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6EB393-F993-5343-96C5-609BE9ADCF64}" type="slidenum">
              <a:rPr lang="en-US" smtClean="0"/>
              <a:t>‹#›</a:t>
            </a:fld>
            <a:endParaRPr lang="en-US"/>
          </a:p>
        </p:txBody>
      </p:sp>
    </p:spTree>
    <p:extLst>
      <p:ext uri="{BB962C8B-B14F-4D97-AF65-F5344CB8AC3E}">
        <p14:creationId xmlns:p14="http://schemas.microsoft.com/office/powerpoint/2010/main" val="2318941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D8C7911-DDDC-CF4E-A663-607066931840}" type="datetimeFigureOut">
              <a:rPr lang="en-US" smtClean="0"/>
              <a:t>11/16/2022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16EB393-F993-5343-96C5-609BE9ADCF64}"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2174235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8C7911-DDDC-CF4E-A663-607066931840}" type="datetimeFigureOut">
              <a:rPr lang="en-US" smtClean="0"/>
              <a:t>11/16/2022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6EB393-F993-5343-96C5-609BE9ADCF64}" type="slidenum">
              <a:rPr lang="en-US" smtClean="0"/>
              <a:t>‹#›</a:t>
            </a:fld>
            <a:endParaRPr lang="en-US"/>
          </a:p>
        </p:txBody>
      </p:sp>
    </p:spTree>
    <p:extLst>
      <p:ext uri="{BB962C8B-B14F-4D97-AF65-F5344CB8AC3E}">
        <p14:creationId xmlns:p14="http://schemas.microsoft.com/office/powerpoint/2010/main" val="1596639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8C7911-DDDC-CF4E-A663-607066931840}" type="datetimeFigureOut">
              <a:rPr lang="en-US" smtClean="0"/>
              <a:t>11/16/2022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6EB393-F993-5343-96C5-609BE9ADCF64}" type="slidenum">
              <a:rPr lang="en-US" smtClean="0"/>
              <a:t>‹#›</a:t>
            </a:fld>
            <a:endParaRPr lang="en-US"/>
          </a:p>
        </p:txBody>
      </p:sp>
    </p:spTree>
    <p:extLst>
      <p:ext uri="{BB962C8B-B14F-4D97-AF65-F5344CB8AC3E}">
        <p14:creationId xmlns:p14="http://schemas.microsoft.com/office/powerpoint/2010/main" val="3039219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8C7911-DDDC-CF4E-A663-607066931840}" type="datetimeFigureOut">
              <a:rPr lang="en-US" smtClean="0"/>
              <a:t>11/16/2022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6EB393-F993-5343-96C5-609BE9ADCF64}" type="slidenum">
              <a:rPr lang="en-US" smtClean="0"/>
              <a:t>‹#›</a:t>
            </a:fld>
            <a:endParaRPr lang="en-US"/>
          </a:p>
        </p:txBody>
      </p:sp>
    </p:spTree>
    <p:extLst>
      <p:ext uri="{BB962C8B-B14F-4D97-AF65-F5344CB8AC3E}">
        <p14:creationId xmlns:p14="http://schemas.microsoft.com/office/powerpoint/2010/main" val="2073432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8C7911-DDDC-CF4E-A663-607066931840}" type="datetimeFigureOut">
              <a:rPr lang="en-US" smtClean="0"/>
              <a:t>11/16/2022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EB393-F993-5343-96C5-609BE9ADCF64}" type="slidenum">
              <a:rPr lang="en-US" smtClean="0"/>
              <a:t>‹#›</a:t>
            </a:fld>
            <a:endParaRPr lang="en-US"/>
          </a:p>
        </p:txBody>
      </p:sp>
    </p:spTree>
    <p:extLst>
      <p:ext uri="{BB962C8B-B14F-4D97-AF65-F5344CB8AC3E}">
        <p14:creationId xmlns:p14="http://schemas.microsoft.com/office/powerpoint/2010/main" val="3557795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D8C7911-DDDC-CF4E-A663-607066931840}" type="datetimeFigureOut">
              <a:rPr lang="en-US" smtClean="0"/>
              <a:t>11/16/2022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16EB393-F993-5343-96C5-609BE9ADCF64}"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2216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D8C7911-DDDC-CF4E-A663-607066931840}" type="datetimeFigureOut">
              <a:rPr lang="en-US" smtClean="0"/>
              <a:t>11/16/2022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16EB393-F993-5343-96C5-609BE9ADCF64}"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152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D8C7911-DDDC-CF4E-A663-607066931840}" type="datetimeFigureOut">
              <a:rPr lang="en-US" smtClean="0"/>
              <a:t>11/16/2022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16EB393-F993-5343-96C5-609BE9ADCF64}"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536610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hyperlink" Target="mailto:*Ibrahim.mohammed@nasa.g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disc.gsfc.nasa.gov/data-acces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isc.gsfc.nasa.gov/data-acces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iki.earthdata.nasa.gov/display/EL/How+To+Access+Data+With+cURL+And+Wget"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7605/OSF.IO/CTJ2K"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rstudio.com/" TargetMode="External"/><Relationship Id="rId7" Type="http://schemas.openxmlformats.org/officeDocument/2006/relationships/hyperlink" Target="https://curl.se/"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 Id="rId6" Type="http://schemas.openxmlformats.org/officeDocument/2006/relationships/hyperlink" Target="https://disc.gsfc.nasa.gov/data-access" TargetMode="External"/><Relationship Id="rId5" Type="http://schemas.openxmlformats.org/officeDocument/2006/relationships/hyperlink" Target="https://disc.gsfc.nasa.gov/" TargetMode="External"/><Relationship Id="rId4" Type="http://schemas.openxmlformats.org/officeDocument/2006/relationships/hyperlink" Target="https://www.earthdata.nasa.gov/"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docs.conda.io/en/latest/miniconda.html" TargetMode="External"/><Relationship Id="rId7" Type="http://schemas.openxmlformats.org/officeDocument/2006/relationships/hyperlink" Target="https://code.visualstudio.com/" TargetMode="External"/><Relationship Id="rId2" Type="http://schemas.openxmlformats.org/officeDocument/2006/relationships/hyperlink" Target="https://docs.conda.io/en/latest/index.html" TargetMode="External"/><Relationship Id="rId1" Type="http://schemas.openxmlformats.org/officeDocument/2006/relationships/slideLayout" Target="../slideLayouts/slideLayout2.xml"/><Relationship Id="rId6" Type="http://schemas.openxmlformats.org/officeDocument/2006/relationships/hyperlink" Target="https://disc.gsfc.nasa.gov/" TargetMode="External"/><Relationship Id="rId5" Type="http://schemas.openxmlformats.org/officeDocument/2006/relationships/hyperlink" Target="https://www.earthdata.nasa.gov/" TargetMode="External"/><Relationship Id="rId4" Type="http://schemas.openxmlformats.org/officeDocument/2006/relationships/hyperlink" Target="https://docs.anaconda.com/anaconda/instal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osf.io/xkd34"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hyperlink" Target="https://mekong-swat.servirglobal.net/"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7605/OSF.IO/4Y6U5"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doi.org/10.3389/fenvs.2020.00021" TargetMode="External"/><Relationship Id="rId7" Type="http://schemas.openxmlformats.org/officeDocument/2006/relationships/hyperlink" Target="https://doi.org/10.3390/rs10060885" TargetMode="External"/><Relationship Id="rId2" Type="http://schemas.openxmlformats.org/officeDocument/2006/relationships/hyperlink" Target="https://doi.org/10.1038/s41598-022-04766-2" TargetMode="External"/><Relationship Id="rId1" Type="http://schemas.openxmlformats.org/officeDocument/2006/relationships/slideLayout" Target="../slideLayouts/slideLayout2.xml"/><Relationship Id="rId6" Type="http://schemas.openxmlformats.org/officeDocument/2006/relationships/hyperlink" Target="https://doi.org/10.1016/j.jhydrol.2018.07.030" TargetMode="External"/><Relationship Id="rId5" Type="http://schemas.openxmlformats.org/officeDocument/2006/relationships/hyperlink" Target="https://doi.org/10.1016/j.dib.2018.11.038" TargetMode="External"/><Relationship Id="rId4" Type="http://schemas.openxmlformats.org/officeDocument/2006/relationships/hyperlink" Target="https://doi.org/10.1016/j.envsoft.2019.104499" TargetMode="External"/><Relationship Id="rId9" Type="http://schemas.openxmlformats.org/officeDocument/2006/relationships/image" Target="../media/image47.svg"/></Relationships>
</file>

<file path=ppt/slides/_rels/slide35.xml.rels><?xml version="1.0" encoding="UTF-8" standalone="yes"?>
<Relationships xmlns="http://schemas.openxmlformats.org/package/2006/relationships"><Relationship Id="rId3" Type="http://schemas.openxmlformats.org/officeDocument/2006/relationships/hyperlink" Target="mailto:*Ibrahim.mohammed@nasa.gov"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sv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hyperlink" Target="https://pcmdi.llnl.gov/CMIP6/" TargetMode="External"/><Relationship Id="rId13" Type="http://schemas.openxmlformats.org/officeDocument/2006/relationships/hyperlink" Target="https://github.com/UW-Hydro/VIC" TargetMode="External"/><Relationship Id="rId18" Type="http://schemas.openxmlformats.org/officeDocument/2006/relationships/hyperlink" Target="https://osf.io/ctj2k/" TargetMode="External"/><Relationship Id="rId3" Type="http://schemas.openxmlformats.org/officeDocument/2006/relationships/image" Target="../media/image10.jpg"/><Relationship Id="rId7" Type="http://schemas.openxmlformats.org/officeDocument/2006/relationships/hyperlink" Target="https://pcmdi.llnl.gov/mips/cmip5/" TargetMode="External"/><Relationship Id="rId12" Type="http://schemas.openxmlformats.org/officeDocument/2006/relationships/hyperlink" Target="https://swat.tamu.edu/" TargetMode="External"/><Relationship Id="rId17"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hyperlink" Target="https://github.com/imohamme/tethys_nasaaccess" TargetMode="External"/><Relationship Id="rId1" Type="http://schemas.openxmlformats.org/officeDocument/2006/relationships/slideLayout" Target="../slideLayouts/slideLayout12.xml"/><Relationship Id="rId6" Type="http://schemas.openxmlformats.org/officeDocument/2006/relationships/hyperlink" Target="https://apps.geoglows.org/apps/nasaaccess/" TargetMode="External"/><Relationship Id="rId11" Type="http://schemas.openxmlformats.org/officeDocument/2006/relationships/hyperlink" Target="https://ldas.gsfc.nasa.gov/gldas" TargetMode="External"/><Relationship Id="rId5" Type="http://schemas.openxmlformats.org/officeDocument/2006/relationships/hyperlink" Target="https://docs.conda.io/en/latest/" TargetMode="External"/><Relationship Id="rId15" Type="http://schemas.openxmlformats.org/officeDocument/2006/relationships/hyperlink" Target="https://github.com/nasa/NASAaccess" TargetMode="External"/><Relationship Id="rId10" Type="http://schemas.openxmlformats.org/officeDocument/2006/relationships/hyperlink" Target="https://gpm.nasa.gov/missions/trmm" TargetMode="External"/><Relationship Id="rId19" Type="http://schemas.openxmlformats.org/officeDocument/2006/relationships/hyperlink" Target="https://anaconda.org/conda-forge/r-nasaaccess" TargetMode="External"/><Relationship Id="rId4" Type="http://schemas.openxmlformats.org/officeDocument/2006/relationships/hyperlink" Target="https://www.r-project.org/about.html" TargetMode="External"/><Relationship Id="rId9" Type="http://schemas.openxmlformats.org/officeDocument/2006/relationships/hyperlink" Target="https://gpm.nasa.gov/data/directory" TargetMode="External"/><Relationship Id="rId14" Type="http://schemas.openxmlformats.org/officeDocument/2006/relationships/hyperlink" Target="https://github.com/RHESSys/RHESSys"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apps.geoglows.org/apps/nasaaccess/"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earthdata.nasa.g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4900" y="1727030"/>
            <a:ext cx="9842200" cy="1196151"/>
          </a:xfrm>
          <a:ln>
            <a:noFill/>
          </a:ln>
        </p:spPr>
        <p:txBody>
          <a:bodyPr vert="horz" lIns="91440" tIns="45720" rIns="91440" bIns="45720" rtlCol="0" anchor="t">
            <a:noAutofit/>
          </a:bodyPr>
          <a:lstStyle/>
          <a:p>
            <a:r>
              <a:rPr lang="en-US" sz="3200" b="1" dirty="0"/>
              <a:t>Hydrologic decision support tools:</a:t>
            </a:r>
            <a:br>
              <a:rPr lang="en-US" sz="3200" b="1" dirty="0"/>
            </a:br>
            <a:r>
              <a:rPr lang="en-US" sz="3200" b="1" dirty="0"/>
              <a:t>Introduction to </a:t>
            </a:r>
            <a:r>
              <a:rPr lang="en-US" sz="3200" b="1" dirty="0" err="1"/>
              <a:t>NASAaccess</a:t>
            </a:r>
            <a:r>
              <a:rPr lang="en-US" sz="3200" b="1" dirty="0"/>
              <a:t> &amp; SWAT-Online</a:t>
            </a:r>
            <a:br>
              <a:rPr lang="en-US" sz="3200" b="1" dirty="0"/>
            </a:br>
            <a:r>
              <a:rPr lang="en-US" sz="3200" b="1" dirty="0"/>
              <a:t> </a:t>
            </a:r>
            <a:endParaRPr lang="en-US" sz="3200" b="1" i="1" kern="1200" dirty="0">
              <a:solidFill>
                <a:srgbClr val="000000"/>
              </a:solidFill>
              <a:latin typeface="+mj-lt"/>
              <a:ea typeface="+mj-ea"/>
              <a:cs typeface="+mj-cs"/>
            </a:endParaRPr>
          </a:p>
        </p:txBody>
      </p:sp>
      <p:sp>
        <p:nvSpPr>
          <p:cNvPr id="3" name="Subtitle 2">
            <a:extLst>
              <a:ext uri="{FF2B5EF4-FFF2-40B4-BE49-F238E27FC236}">
                <a16:creationId xmlns:a16="http://schemas.microsoft.com/office/drawing/2014/main" id="{58C54285-1EE3-CC40-B59A-989C1282C1B7}"/>
              </a:ext>
            </a:extLst>
          </p:cNvPr>
          <p:cNvSpPr>
            <a:spLocks noGrp="1"/>
          </p:cNvSpPr>
          <p:nvPr>
            <p:ph type="subTitle" idx="1"/>
          </p:nvPr>
        </p:nvSpPr>
        <p:spPr>
          <a:xfrm>
            <a:off x="1507132" y="3059713"/>
            <a:ext cx="9144000" cy="1655762"/>
          </a:xfrm>
        </p:spPr>
        <p:txBody>
          <a:bodyPr/>
          <a:lstStyle/>
          <a:p>
            <a:r>
              <a:rPr lang="en-US" b="1" dirty="0">
                <a:latin typeface="+mj-lt"/>
              </a:rPr>
              <a:t>Ibrahim N. Mohammed</a:t>
            </a:r>
            <a:r>
              <a:rPr lang="en-US" b="1" baseline="30000" dirty="0">
                <a:latin typeface="+mj-lt"/>
              </a:rPr>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2749" y="6378069"/>
            <a:ext cx="1129251" cy="479931"/>
          </a:xfrm>
          <a:prstGeom prst="rect">
            <a:avLst/>
          </a:prstGeom>
        </p:spPr>
      </p:pic>
      <p:sp>
        <p:nvSpPr>
          <p:cNvPr id="12" name="Subtitle 4">
            <a:extLst>
              <a:ext uri="{FF2B5EF4-FFF2-40B4-BE49-F238E27FC236}">
                <a16:creationId xmlns:a16="http://schemas.microsoft.com/office/drawing/2014/main" id="{819B3A42-5916-7445-A72F-8EC9C84CDFCA}"/>
              </a:ext>
            </a:extLst>
          </p:cNvPr>
          <p:cNvSpPr txBox="1">
            <a:spLocks/>
          </p:cNvSpPr>
          <p:nvPr/>
        </p:nvSpPr>
        <p:spPr>
          <a:xfrm>
            <a:off x="4389768" y="5693801"/>
            <a:ext cx="3412465" cy="639541"/>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sz="1600" dirty="0"/>
              <a:t>Buenos Aires, Argentina</a:t>
            </a:r>
          </a:p>
          <a:p>
            <a:pPr marL="0" indent="0" algn="ctr">
              <a:lnSpc>
                <a:spcPct val="110000"/>
              </a:lnSpc>
              <a:spcBef>
                <a:spcPts val="0"/>
              </a:spcBef>
              <a:buNone/>
            </a:pPr>
            <a:r>
              <a:rPr lang="en-US" sz="1600" dirty="0"/>
              <a:t>18 November 2022</a:t>
            </a:r>
          </a:p>
        </p:txBody>
      </p:sp>
      <p:sp>
        <p:nvSpPr>
          <p:cNvPr id="14" name="Rectangle 13">
            <a:extLst>
              <a:ext uri="{FF2B5EF4-FFF2-40B4-BE49-F238E27FC236}">
                <a16:creationId xmlns:a16="http://schemas.microsoft.com/office/drawing/2014/main" id="{522BB369-B928-9946-85FF-E6F555B14004}"/>
              </a:ext>
            </a:extLst>
          </p:cNvPr>
          <p:cNvSpPr/>
          <p:nvPr/>
        </p:nvSpPr>
        <p:spPr>
          <a:xfrm>
            <a:off x="4692058" y="6315570"/>
            <a:ext cx="2911823" cy="338554"/>
          </a:xfrm>
          <a:prstGeom prst="rect">
            <a:avLst/>
          </a:prstGeom>
        </p:spPr>
        <p:txBody>
          <a:bodyPr wrap="none">
            <a:spAutoFit/>
          </a:bodyPr>
          <a:lstStyle/>
          <a:p>
            <a:r>
              <a:rPr lang="en-US" sz="1600" dirty="0">
                <a:hlinkClick r:id="rId4"/>
              </a:rPr>
              <a:t>*Ibrahim.mohammed@nasa.gov</a:t>
            </a:r>
            <a:endParaRPr lang="en-US" sz="1600" dirty="0"/>
          </a:p>
        </p:txBody>
      </p:sp>
      <p:sp>
        <p:nvSpPr>
          <p:cNvPr id="23" name="Rectangle 22">
            <a:extLst>
              <a:ext uri="{FF2B5EF4-FFF2-40B4-BE49-F238E27FC236}">
                <a16:creationId xmlns:a16="http://schemas.microsoft.com/office/drawing/2014/main" id="{8A2F38AF-DF21-D14E-8613-E356FE72ED6A}"/>
              </a:ext>
            </a:extLst>
          </p:cNvPr>
          <p:cNvSpPr/>
          <p:nvPr/>
        </p:nvSpPr>
        <p:spPr>
          <a:xfrm>
            <a:off x="4425033" y="3508931"/>
            <a:ext cx="3273991" cy="830997"/>
          </a:xfrm>
          <a:prstGeom prst="rect">
            <a:avLst/>
          </a:prstGeom>
          <a:noFill/>
          <a:ln>
            <a:noFill/>
          </a:ln>
        </p:spPr>
        <p:txBody>
          <a:bodyPr wrap="square">
            <a:spAutoFit/>
          </a:bodyPr>
          <a:lstStyle/>
          <a:p>
            <a:pPr algn="ctr"/>
            <a:r>
              <a:rPr lang="en-US" sz="1600" i="1" dirty="0"/>
              <a:t>Senior Research Scientist</a:t>
            </a:r>
          </a:p>
          <a:p>
            <a:pPr algn="ctr"/>
            <a:r>
              <a:rPr lang="en-US" sz="1600" i="1" dirty="0"/>
              <a:t>Hydrological Sciences Laboratory</a:t>
            </a:r>
          </a:p>
          <a:p>
            <a:pPr algn="ctr"/>
            <a:r>
              <a:rPr lang="en-US" sz="1600" i="1" dirty="0"/>
              <a:t>NASA Goddard Space Flight Center</a:t>
            </a:r>
          </a:p>
        </p:txBody>
      </p:sp>
      <p:pic>
        <p:nvPicPr>
          <p:cNvPr id="4" name="Picture 3">
            <a:extLst>
              <a:ext uri="{FF2B5EF4-FFF2-40B4-BE49-F238E27FC236}">
                <a16:creationId xmlns:a16="http://schemas.microsoft.com/office/drawing/2014/main" id="{94E3243D-926E-0DE4-804B-53DBDB963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80" y="6425524"/>
            <a:ext cx="1941988" cy="457200"/>
          </a:xfrm>
          <a:prstGeom prst="rect">
            <a:avLst/>
          </a:prstGeom>
          <a:solidFill>
            <a:schemeClr val="bg1"/>
          </a:solidFill>
        </p:spPr>
      </p:pic>
      <p:pic>
        <p:nvPicPr>
          <p:cNvPr id="8" name="Picture 7">
            <a:extLst>
              <a:ext uri="{FF2B5EF4-FFF2-40B4-BE49-F238E27FC236}">
                <a16:creationId xmlns:a16="http://schemas.microsoft.com/office/drawing/2014/main" id="{C11D8167-F334-E866-4FC3-171B2EEC49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8032" y="4297183"/>
            <a:ext cx="2210003" cy="1642435"/>
          </a:xfrm>
          <a:prstGeom prst="rect">
            <a:avLst/>
          </a:prstGeom>
        </p:spPr>
      </p:pic>
      <p:pic>
        <p:nvPicPr>
          <p:cNvPr id="6" name="Picture 5">
            <a:extLst>
              <a:ext uri="{FF2B5EF4-FFF2-40B4-BE49-F238E27FC236}">
                <a16:creationId xmlns:a16="http://schemas.microsoft.com/office/drawing/2014/main" id="{327D2B6A-8DD4-7914-2263-74B9384EBB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Tree>
    <p:extLst>
      <p:ext uri="{BB962C8B-B14F-4D97-AF65-F5344CB8AC3E}">
        <p14:creationId xmlns:p14="http://schemas.microsoft.com/office/powerpoint/2010/main" val="3637968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3000" t="-4000" r="-3000"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E0414-75C3-5A4C-8476-F4D67CB4F886}"/>
              </a:ext>
            </a:extLst>
          </p:cNvPr>
          <p:cNvSpPr>
            <a:spLocks noGrp="1"/>
          </p:cNvSpPr>
          <p:nvPr>
            <p:ph type="title"/>
          </p:nvPr>
        </p:nvSpPr>
        <p:spPr>
          <a:xfrm>
            <a:off x="4056182" y="1932597"/>
            <a:ext cx="5666449" cy="1292703"/>
          </a:xfrm>
        </p:spPr>
        <p:txBody>
          <a:bodyPr>
            <a:normAutofit/>
          </a:bodyPr>
          <a:lstStyle/>
          <a:p>
            <a:r>
              <a:rPr lang="en-US" b="1" dirty="0">
                <a:solidFill>
                  <a:schemeClr val="bg1"/>
                </a:solidFill>
              </a:rPr>
              <a:t>What’s needed to run </a:t>
            </a:r>
            <a:r>
              <a:rPr lang="en-US" b="1" dirty="0" err="1">
                <a:solidFill>
                  <a:schemeClr val="bg1"/>
                </a:solidFill>
              </a:rPr>
              <a:t>NASAaccess</a:t>
            </a:r>
            <a:r>
              <a:rPr lang="en-US" b="1" dirty="0">
                <a:solidFill>
                  <a:schemeClr val="bg1"/>
                </a:solidFill>
              </a:rPr>
              <a:t> package?</a:t>
            </a:r>
          </a:p>
        </p:txBody>
      </p:sp>
      <p:sp>
        <p:nvSpPr>
          <p:cNvPr id="3" name="Content Placeholder 2">
            <a:extLst>
              <a:ext uri="{FF2B5EF4-FFF2-40B4-BE49-F238E27FC236}">
                <a16:creationId xmlns:a16="http://schemas.microsoft.com/office/drawing/2014/main" id="{0E02054A-FC35-0947-9A82-FBDAF057A82E}"/>
              </a:ext>
            </a:extLst>
          </p:cNvPr>
          <p:cNvSpPr>
            <a:spLocks noGrp="1"/>
          </p:cNvSpPr>
          <p:nvPr>
            <p:ph sz="half" idx="1"/>
          </p:nvPr>
        </p:nvSpPr>
        <p:spPr>
          <a:xfrm>
            <a:off x="4056182" y="5473849"/>
            <a:ext cx="6464595" cy="724801"/>
          </a:xfrm>
          <a:solidFill>
            <a:schemeClr val="accent3">
              <a:lumMod val="20000"/>
              <a:lumOff val="80000"/>
            </a:schemeClr>
          </a:solidFill>
        </p:spPr>
        <p:txBody>
          <a:bodyPr>
            <a:normAutofit fontScale="85000" lnSpcReduction="10000"/>
          </a:bodyPr>
          <a:lstStyle/>
          <a:p>
            <a:pPr marL="0" lvl="0" indent="0">
              <a:buNone/>
            </a:pPr>
            <a:r>
              <a:rPr lang="en-US" dirty="0" err="1">
                <a:solidFill>
                  <a:schemeClr val="tx1"/>
                </a:solidFill>
              </a:rPr>
              <a:t>NASAaccess</a:t>
            </a:r>
            <a:r>
              <a:rPr lang="en-US" dirty="0">
                <a:solidFill>
                  <a:schemeClr val="tx1"/>
                </a:solidFill>
              </a:rPr>
              <a:t> R/python package needs a user registration access with </a:t>
            </a:r>
            <a:r>
              <a:rPr lang="en-US" dirty="0" err="1">
                <a:solidFill>
                  <a:schemeClr val="tx1"/>
                </a:solidFill>
              </a:rPr>
              <a:t>Earthdata</a:t>
            </a:r>
            <a:r>
              <a:rPr lang="en-US" dirty="0">
                <a:solidFill>
                  <a:schemeClr val="tx1"/>
                </a:solidFill>
              </a:rPr>
              <a:t> (</a:t>
            </a:r>
            <a:r>
              <a:rPr lang="en-US" dirty="0">
                <a:solidFill>
                  <a:schemeClr val="tx1"/>
                </a:solidFill>
                <a:hlinkClick r:id="rId4"/>
              </a:rPr>
              <a:t>https://disc.gsfc.nasa.gov/data-access</a:t>
            </a:r>
            <a:r>
              <a:rPr lang="en-US" dirty="0">
                <a:solidFill>
                  <a:schemeClr val="tx1"/>
                </a:solidFill>
              </a:rPr>
              <a:t>) </a:t>
            </a:r>
          </a:p>
          <a:p>
            <a:pPr marL="0" indent="0">
              <a:buNone/>
            </a:pPr>
            <a:endParaRPr lang="en-US" dirty="0">
              <a:solidFill>
                <a:schemeClr val="tx1"/>
              </a:solidFill>
            </a:endParaRPr>
          </a:p>
        </p:txBody>
      </p:sp>
    </p:spTree>
    <p:extLst>
      <p:ext uri="{BB962C8B-B14F-4D97-AF65-F5344CB8AC3E}">
        <p14:creationId xmlns:p14="http://schemas.microsoft.com/office/powerpoint/2010/main" val="153681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3EB09B9-7BFC-8046-9F8C-D30F9D41051E}"/>
              </a:ext>
            </a:extLst>
          </p:cNvPr>
          <p:cNvPicPr>
            <a:picLocks noGrp="1" noChangeAspect="1"/>
          </p:cNvPicPr>
          <p:nvPr>
            <p:ph idx="1"/>
          </p:nvPr>
        </p:nvPicPr>
        <p:blipFill rotWithShape="1">
          <a:blip r:embed="rId3"/>
          <a:srcRect r="7555"/>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F9FB15CD-29D8-B848-AC94-C7C77855B90B}"/>
              </a:ext>
            </a:extLst>
          </p:cNvPr>
          <p:cNvSpPr/>
          <p:nvPr/>
        </p:nvSpPr>
        <p:spPr>
          <a:xfrm>
            <a:off x="5489825" y="6140153"/>
            <a:ext cx="6067766" cy="523220"/>
          </a:xfrm>
          <a:prstGeom prst="rect">
            <a:avLst/>
          </a:prstGeom>
        </p:spPr>
        <p:txBody>
          <a:bodyPr wrap="square">
            <a:spAutoFit/>
          </a:bodyPr>
          <a:lstStyle/>
          <a:p>
            <a:r>
              <a:rPr lang="en-US" sz="2800" dirty="0">
                <a:hlinkClick r:id="rId4"/>
              </a:rPr>
              <a:t>https://disc.gsfc.nasa.gov/data-access</a:t>
            </a:r>
            <a:r>
              <a:rPr lang="en-US" sz="2800" dirty="0"/>
              <a:t> </a:t>
            </a:r>
          </a:p>
        </p:txBody>
      </p:sp>
      <p:sp>
        <p:nvSpPr>
          <p:cNvPr id="10" name="Left Arrow 9">
            <a:extLst>
              <a:ext uri="{FF2B5EF4-FFF2-40B4-BE49-F238E27FC236}">
                <a16:creationId xmlns:a16="http://schemas.microsoft.com/office/drawing/2014/main" id="{549154FE-7D1C-DC4E-BFF2-33C4B959F899}"/>
              </a:ext>
            </a:extLst>
          </p:cNvPr>
          <p:cNvSpPr/>
          <p:nvPr/>
        </p:nvSpPr>
        <p:spPr>
          <a:xfrm>
            <a:off x="3511943" y="2783660"/>
            <a:ext cx="2055377" cy="434947"/>
          </a:xfrm>
          <a:prstGeom prst="leftArrow">
            <a:avLst/>
          </a:prstGeom>
          <a:solidFill>
            <a:schemeClr val="accent2">
              <a:lumMod val="75000"/>
            </a:schemeClr>
          </a:solidFill>
          <a:ln>
            <a:solidFill>
              <a:schemeClr val="accent2">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1" name="Right Bracket 10">
            <a:extLst>
              <a:ext uri="{FF2B5EF4-FFF2-40B4-BE49-F238E27FC236}">
                <a16:creationId xmlns:a16="http://schemas.microsoft.com/office/drawing/2014/main" id="{10908ECC-A522-5248-9A22-8C69993F2DF4}"/>
              </a:ext>
            </a:extLst>
          </p:cNvPr>
          <p:cNvSpPr/>
          <p:nvPr/>
        </p:nvSpPr>
        <p:spPr>
          <a:xfrm>
            <a:off x="3350102" y="2767476"/>
            <a:ext cx="91440" cy="485522"/>
          </a:xfrm>
          <a:prstGeom prst="rightBracket">
            <a:avLst/>
          </a:prstGeom>
          <a:ln w="508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74913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9F17-462A-9642-9A5F-674FF52C0F92}"/>
              </a:ext>
            </a:extLst>
          </p:cNvPr>
          <p:cNvSpPr>
            <a:spLocks noGrp="1"/>
          </p:cNvSpPr>
          <p:nvPr>
            <p:ph type="title"/>
          </p:nvPr>
        </p:nvSpPr>
        <p:spPr>
          <a:xfrm>
            <a:off x="914400" y="91440"/>
            <a:ext cx="10515600" cy="1325563"/>
          </a:xfrm>
        </p:spPr>
        <p:txBody>
          <a:bodyPr>
            <a:normAutofit/>
          </a:bodyPr>
          <a:lstStyle/>
          <a:p>
            <a:pPr algn="ctr"/>
            <a:r>
              <a:rPr lang="en-US" b="1" dirty="0"/>
              <a:t>Earthdata Login authentication for </a:t>
            </a:r>
            <a:r>
              <a:rPr lang="en-US" b="1" dirty="0" err="1"/>
              <a:t>NASAaccess</a:t>
            </a:r>
            <a:endParaRPr lang="en-US" b="1" dirty="0"/>
          </a:p>
        </p:txBody>
      </p:sp>
      <p:pic>
        <p:nvPicPr>
          <p:cNvPr id="5" name="Content Placeholder 4">
            <a:extLst>
              <a:ext uri="{FF2B5EF4-FFF2-40B4-BE49-F238E27FC236}">
                <a16:creationId xmlns:a16="http://schemas.microsoft.com/office/drawing/2014/main" id="{368A3C58-D9E0-124F-BB3A-4292CDF9278C}"/>
              </a:ext>
            </a:extLst>
          </p:cNvPr>
          <p:cNvPicPr>
            <a:picLocks noGrp="1" noChangeAspect="1"/>
          </p:cNvPicPr>
          <p:nvPr>
            <p:ph idx="1"/>
          </p:nvPr>
        </p:nvPicPr>
        <p:blipFill>
          <a:blip r:embed="rId3"/>
          <a:stretch>
            <a:fillRect/>
          </a:stretch>
        </p:blipFill>
        <p:spPr>
          <a:xfrm>
            <a:off x="499744" y="2439112"/>
            <a:ext cx="11192513" cy="2800821"/>
          </a:xfrm>
        </p:spPr>
      </p:pic>
      <p:sp>
        <p:nvSpPr>
          <p:cNvPr id="7" name="Rectangle 6">
            <a:extLst>
              <a:ext uri="{FF2B5EF4-FFF2-40B4-BE49-F238E27FC236}">
                <a16:creationId xmlns:a16="http://schemas.microsoft.com/office/drawing/2014/main" id="{0BFAC5C7-9871-C945-82B9-5DCACC14D839}"/>
              </a:ext>
            </a:extLst>
          </p:cNvPr>
          <p:cNvSpPr/>
          <p:nvPr/>
        </p:nvSpPr>
        <p:spPr>
          <a:xfrm>
            <a:off x="90212" y="6262042"/>
            <a:ext cx="12011577" cy="461665"/>
          </a:xfrm>
          <a:prstGeom prst="rect">
            <a:avLst/>
          </a:prstGeom>
        </p:spPr>
        <p:txBody>
          <a:bodyPr wrap="square">
            <a:spAutoFit/>
          </a:bodyPr>
          <a:lstStyle/>
          <a:p>
            <a:r>
              <a:rPr lang="en-US" sz="2400" dirty="0">
                <a:hlinkClick r:id="rId4"/>
              </a:rPr>
              <a:t>https://wiki.earthdata.nasa.gov/display/EL/How+To+Access+Data+With+cURL+And+Wget</a:t>
            </a:r>
            <a:r>
              <a:rPr lang="en-US" sz="2400" dirty="0"/>
              <a:t> </a:t>
            </a:r>
          </a:p>
        </p:txBody>
      </p:sp>
      <p:pic>
        <p:nvPicPr>
          <p:cNvPr id="8" name="Picture 7">
            <a:extLst>
              <a:ext uri="{FF2B5EF4-FFF2-40B4-BE49-F238E27FC236}">
                <a16:creationId xmlns:a16="http://schemas.microsoft.com/office/drawing/2014/main" id="{B0A8113A-2A08-1C4B-88C3-9D6EB45A06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Tree>
    <p:extLst>
      <p:ext uri="{BB962C8B-B14F-4D97-AF65-F5344CB8AC3E}">
        <p14:creationId xmlns:p14="http://schemas.microsoft.com/office/powerpoint/2010/main" val="3051128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5000" t="-1000" b="-6000"/>
          </a:stretch>
        </a:blipFill>
        <a:effectLst/>
      </p:bgPr>
    </p:bg>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0B15AE58-1055-9776-5DF9-9AFB0C6A951E}"/>
              </a:ext>
            </a:extLst>
          </p:cNvPr>
          <p:cNvSpPr txBox="1"/>
          <p:nvPr/>
        </p:nvSpPr>
        <p:spPr>
          <a:xfrm>
            <a:off x="4945488" y="1081824"/>
            <a:ext cx="6907468" cy="923330"/>
          </a:xfrm>
          <a:prstGeom prst="rect">
            <a:avLst/>
          </a:prstGeom>
          <a:noFill/>
        </p:spPr>
        <p:txBody>
          <a:bodyPr wrap="none" rtlCol="0">
            <a:spAutoFit/>
          </a:bodyPr>
          <a:lstStyle/>
          <a:p>
            <a:pPr marL="285750" indent="-285750">
              <a:buFont typeface="Wingdings" pitchFamily="2" charset="2"/>
              <a:buChar char="Ø"/>
            </a:pPr>
            <a:r>
              <a:rPr lang="en-US" dirty="0"/>
              <a:t>Buenos Aires metropolitan Area</a:t>
            </a:r>
          </a:p>
          <a:p>
            <a:pPr marL="285750" indent="-285750">
              <a:buFont typeface="Wingdings" pitchFamily="2" charset="2"/>
              <a:buChar char="Ø"/>
            </a:pPr>
            <a:r>
              <a:rPr lang="en-US" dirty="0"/>
              <a:t>11 Nov 2021 – 11 Nov 2022</a:t>
            </a:r>
          </a:p>
          <a:p>
            <a:pPr marL="285750" indent="-285750">
              <a:buFont typeface="Wingdings" pitchFamily="2" charset="2"/>
              <a:buChar char="Ø"/>
            </a:pPr>
            <a:r>
              <a:rPr lang="en-US" sz="1800" dirty="0" err="1"/>
              <a:t>GPM</a:t>
            </a:r>
            <a:r>
              <a:rPr lang="en-US" sz="1800" dirty="0"/>
              <a:t> Level 3 </a:t>
            </a:r>
            <a:r>
              <a:rPr lang="en-US" sz="1800" dirty="0" err="1"/>
              <a:t>IMERG</a:t>
            </a:r>
            <a:r>
              <a:rPr lang="en-US" sz="1800" dirty="0"/>
              <a:t> *Early* Daily 0.1 x 0.1 deg (GPM_3IMERGDE)</a:t>
            </a:r>
          </a:p>
        </p:txBody>
      </p:sp>
      <p:sp>
        <p:nvSpPr>
          <p:cNvPr id="29" name="Title 1">
            <a:extLst>
              <a:ext uri="{FF2B5EF4-FFF2-40B4-BE49-F238E27FC236}">
                <a16:creationId xmlns:a16="http://schemas.microsoft.com/office/drawing/2014/main" id="{F76A7B3A-BFAB-8087-5167-97F507C13BB7}"/>
              </a:ext>
            </a:extLst>
          </p:cNvPr>
          <p:cNvSpPr>
            <a:spLocks noGrp="1"/>
          </p:cNvSpPr>
          <p:nvPr>
            <p:ph type="title"/>
          </p:nvPr>
        </p:nvSpPr>
        <p:spPr>
          <a:xfrm>
            <a:off x="4739425" y="338874"/>
            <a:ext cx="7452576" cy="1485900"/>
          </a:xfrm>
        </p:spPr>
        <p:txBody>
          <a:bodyPr>
            <a:normAutofit/>
          </a:bodyPr>
          <a:lstStyle/>
          <a:p>
            <a:r>
              <a:rPr lang="en-US" sz="3600" dirty="0" err="1"/>
              <a:t>NASAaccess</a:t>
            </a:r>
            <a:r>
              <a:rPr lang="en-US" sz="3600" dirty="0"/>
              <a:t> Application (</a:t>
            </a:r>
            <a:r>
              <a:rPr lang="en-US" sz="3600" dirty="0" err="1"/>
              <a:t>GPM-NRT</a:t>
            </a:r>
            <a:r>
              <a:rPr lang="en-US" sz="3600" dirty="0"/>
              <a:t>)</a:t>
            </a:r>
          </a:p>
        </p:txBody>
      </p:sp>
      <p:cxnSp>
        <p:nvCxnSpPr>
          <p:cNvPr id="31" name="Straight Arrow Connector 30">
            <a:extLst>
              <a:ext uri="{FF2B5EF4-FFF2-40B4-BE49-F238E27FC236}">
                <a16:creationId xmlns:a16="http://schemas.microsoft.com/office/drawing/2014/main" id="{0EAA8310-9460-1793-F573-F9BA39704568}"/>
              </a:ext>
            </a:extLst>
          </p:cNvPr>
          <p:cNvCxnSpPr/>
          <p:nvPr/>
        </p:nvCxnSpPr>
        <p:spPr>
          <a:xfrm>
            <a:off x="3966693" y="351753"/>
            <a:ext cx="579550" cy="0"/>
          </a:xfrm>
          <a:prstGeom prst="straightConnector1">
            <a:avLst/>
          </a:pr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2811932C-428B-D76E-3B57-7EAE39E58F7A}"/>
              </a:ext>
            </a:extLst>
          </p:cNvPr>
          <p:cNvSpPr txBox="1"/>
          <p:nvPr/>
        </p:nvSpPr>
        <p:spPr>
          <a:xfrm>
            <a:off x="2740043" y="218603"/>
            <a:ext cx="1806200" cy="646331"/>
          </a:xfrm>
          <a:prstGeom prst="rect">
            <a:avLst/>
          </a:prstGeom>
          <a:noFill/>
        </p:spPr>
        <p:txBody>
          <a:bodyPr wrap="none" rtlCol="0">
            <a:spAutoFit/>
          </a:bodyPr>
          <a:lstStyle/>
          <a:p>
            <a:r>
              <a:rPr lang="en-US" dirty="0"/>
              <a:t>154 mm</a:t>
            </a:r>
          </a:p>
          <a:p>
            <a:r>
              <a:rPr lang="en-US" dirty="0"/>
              <a:t>on 27 Feb 2021</a:t>
            </a:r>
          </a:p>
        </p:txBody>
      </p:sp>
      <p:sp>
        <p:nvSpPr>
          <p:cNvPr id="33" name="TextBox 32">
            <a:extLst>
              <a:ext uri="{FF2B5EF4-FFF2-40B4-BE49-F238E27FC236}">
                <a16:creationId xmlns:a16="http://schemas.microsoft.com/office/drawing/2014/main" id="{FB116399-123D-A43C-68A8-66B932BAFBD5}"/>
              </a:ext>
            </a:extLst>
          </p:cNvPr>
          <p:cNvSpPr txBox="1"/>
          <p:nvPr/>
        </p:nvSpPr>
        <p:spPr>
          <a:xfrm rot="16200000">
            <a:off x="-307996" y="2961285"/>
            <a:ext cx="1207382" cy="646331"/>
          </a:xfrm>
          <a:prstGeom prst="rect">
            <a:avLst/>
          </a:prstGeom>
          <a:noFill/>
        </p:spPr>
        <p:txBody>
          <a:bodyPr wrap="none" rtlCol="0">
            <a:spAutoFit/>
          </a:bodyPr>
          <a:lstStyle/>
          <a:p>
            <a:r>
              <a:rPr lang="en-US" sz="3600" dirty="0"/>
              <a:t>(mm)</a:t>
            </a:r>
          </a:p>
        </p:txBody>
      </p:sp>
      <p:sp>
        <p:nvSpPr>
          <p:cNvPr id="34" name="TextBox 33">
            <a:extLst>
              <a:ext uri="{FF2B5EF4-FFF2-40B4-BE49-F238E27FC236}">
                <a16:creationId xmlns:a16="http://schemas.microsoft.com/office/drawing/2014/main" id="{C03865C2-1A60-BE5D-1F2E-E457852CB67F}"/>
              </a:ext>
            </a:extLst>
          </p:cNvPr>
          <p:cNvSpPr txBox="1"/>
          <p:nvPr/>
        </p:nvSpPr>
        <p:spPr>
          <a:xfrm>
            <a:off x="10047782" y="4571562"/>
            <a:ext cx="1805174" cy="646331"/>
          </a:xfrm>
          <a:prstGeom prst="rect">
            <a:avLst/>
          </a:prstGeom>
          <a:noFill/>
        </p:spPr>
        <p:txBody>
          <a:bodyPr wrap="none" rtlCol="0">
            <a:spAutoFit/>
          </a:bodyPr>
          <a:lstStyle/>
          <a:p>
            <a:r>
              <a:rPr lang="en-US" dirty="0"/>
              <a:t>0.4 mm</a:t>
            </a:r>
          </a:p>
          <a:p>
            <a:r>
              <a:rPr lang="en-US" dirty="0"/>
              <a:t>on 11 Nov 2022</a:t>
            </a:r>
          </a:p>
        </p:txBody>
      </p:sp>
      <p:cxnSp>
        <p:nvCxnSpPr>
          <p:cNvPr id="36" name="Straight Arrow Connector 35">
            <a:extLst>
              <a:ext uri="{FF2B5EF4-FFF2-40B4-BE49-F238E27FC236}">
                <a16:creationId xmlns:a16="http://schemas.microsoft.com/office/drawing/2014/main" id="{B9FB6A8C-511D-A071-E2C9-E561F78E2047}"/>
              </a:ext>
            </a:extLst>
          </p:cNvPr>
          <p:cNvCxnSpPr>
            <a:cxnSpLocks/>
          </p:cNvCxnSpPr>
          <p:nvPr/>
        </p:nvCxnSpPr>
        <p:spPr>
          <a:xfrm>
            <a:off x="11569618" y="5217893"/>
            <a:ext cx="0" cy="899572"/>
          </a:xfrm>
          <a:prstGeom prst="straightConnector1">
            <a:avLst/>
          </a:prstGeom>
          <a:ln w="3810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6094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8000" b="1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35A4D74-6BA7-9D8B-B359-C397B237F3D5}"/>
              </a:ext>
            </a:extLst>
          </p:cNvPr>
          <p:cNvSpPr txBox="1"/>
          <p:nvPr/>
        </p:nvSpPr>
        <p:spPr>
          <a:xfrm>
            <a:off x="3071891" y="112890"/>
            <a:ext cx="4420313" cy="379656"/>
          </a:xfrm>
          <a:prstGeom prst="rect">
            <a:avLst/>
          </a:prstGeom>
          <a:noFill/>
        </p:spPr>
        <p:txBody>
          <a:bodyPr wrap="none" rtlCol="0">
            <a:spAutoFit/>
          </a:bodyPr>
          <a:lstStyle/>
          <a:p>
            <a:r>
              <a:rPr lang="en-US" sz="1867" i="1" dirty="0">
                <a:solidFill>
                  <a:srgbClr val="0070C0"/>
                </a:solidFill>
              </a:rPr>
              <a:t>Annual precipitation trend of +6 mm/year</a:t>
            </a:r>
          </a:p>
        </p:txBody>
      </p:sp>
      <p:sp>
        <p:nvSpPr>
          <p:cNvPr id="7" name="TextBox 6">
            <a:extLst>
              <a:ext uri="{FF2B5EF4-FFF2-40B4-BE49-F238E27FC236}">
                <a16:creationId xmlns:a16="http://schemas.microsoft.com/office/drawing/2014/main" id="{EA8D267A-0E3C-9D55-0A5B-32B00EB7C10D}"/>
              </a:ext>
            </a:extLst>
          </p:cNvPr>
          <p:cNvSpPr txBox="1"/>
          <p:nvPr/>
        </p:nvSpPr>
        <p:spPr>
          <a:xfrm>
            <a:off x="4035646" y="3427228"/>
            <a:ext cx="3605620" cy="954300"/>
          </a:xfrm>
          <a:prstGeom prst="rect">
            <a:avLst/>
          </a:prstGeom>
          <a:noFill/>
        </p:spPr>
        <p:txBody>
          <a:bodyPr wrap="square" rtlCol="0">
            <a:spAutoFit/>
          </a:bodyPr>
          <a:lstStyle/>
          <a:p>
            <a:r>
              <a:rPr lang="en-US" sz="1867" i="1" dirty="0">
                <a:solidFill>
                  <a:srgbClr val="FF0000"/>
                </a:solidFill>
              </a:rPr>
              <a:t>Annual maximum air temperature is projected to increase over the Lower Mekong by 2.7 ℃</a:t>
            </a:r>
          </a:p>
        </p:txBody>
      </p:sp>
      <p:sp>
        <p:nvSpPr>
          <p:cNvPr id="8" name="Mohammed, I., et al., 2022. Nature Sci. Report. 12:796">
            <a:extLst>
              <a:ext uri="{FF2B5EF4-FFF2-40B4-BE49-F238E27FC236}">
                <a16:creationId xmlns:a16="http://schemas.microsoft.com/office/drawing/2014/main" id="{69E9CF49-E655-1C4A-249E-3E8BB61EC2B5}"/>
              </a:ext>
            </a:extLst>
          </p:cNvPr>
          <p:cNvSpPr txBox="1"/>
          <p:nvPr/>
        </p:nvSpPr>
        <p:spPr>
          <a:xfrm>
            <a:off x="0" y="6571231"/>
            <a:ext cx="5063889" cy="3183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20" tIns="35720" rIns="35720" bIns="35720" anchor="ctr">
            <a:spAutoFit/>
          </a:bodyPr>
          <a:lstStyle/>
          <a:p>
            <a:r>
              <a:rPr sz="1600" dirty="0">
                <a:latin typeface="Helvetica" pitchFamily="2" charset="0"/>
              </a:rPr>
              <a:t>Mohammed, I., et al., 2022. </a:t>
            </a:r>
            <a:r>
              <a:rPr sz="1600" i="1" dirty="0">
                <a:latin typeface="Helvetica" pitchFamily="2" charset="0"/>
                <a:ea typeface="Helvetica Neue"/>
                <a:cs typeface="Helvetica Neue"/>
                <a:sym typeface="Helvetica Neue"/>
              </a:rPr>
              <a:t>Nature</a:t>
            </a:r>
            <a:r>
              <a:rPr sz="1600" dirty="0">
                <a:latin typeface="Helvetica" pitchFamily="2" charset="0"/>
              </a:rPr>
              <a:t> </a:t>
            </a:r>
            <a:r>
              <a:rPr sz="1600" i="1" dirty="0">
                <a:latin typeface="Helvetica" pitchFamily="2" charset="0"/>
                <a:ea typeface="Helvetica Neue"/>
                <a:cs typeface="Helvetica Neue"/>
                <a:sym typeface="Helvetica Neue"/>
              </a:rPr>
              <a:t>Sci. Report.</a:t>
            </a:r>
            <a:r>
              <a:rPr sz="1600" dirty="0">
                <a:latin typeface="Helvetica" pitchFamily="2" charset="0"/>
              </a:rPr>
              <a:t> 12:796</a:t>
            </a:r>
          </a:p>
        </p:txBody>
      </p:sp>
      <p:sp>
        <p:nvSpPr>
          <p:cNvPr id="2" name="TextBox 1">
            <a:extLst>
              <a:ext uri="{FF2B5EF4-FFF2-40B4-BE49-F238E27FC236}">
                <a16:creationId xmlns:a16="http://schemas.microsoft.com/office/drawing/2014/main" id="{8EE5B5BD-D8F5-8793-CB2F-20077B1D1C7C}"/>
              </a:ext>
            </a:extLst>
          </p:cNvPr>
          <p:cNvSpPr txBox="1"/>
          <p:nvPr/>
        </p:nvSpPr>
        <p:spPr>
          <a:xfrm>
            <a:off x="9493955" y="6457890"/>
            <a:ext cx="2559803" cy="400110"/>
          </a:xfrm>
          <a:prstGeom prst="rect">
            <a:avLst/>
          </a:prstGeom>
          <a:noFill/>
        </p:spPr>
        <p:txBody>
          <a:bodyPr wrap="none" rtlCol="0">
            <a:spAutoFit/>
          </a:bodyPr>
          <a:lstStyle/>
          <a:p>
            <a:r>
              <a:rPr lang="en-US" sz="2000" i="1" dirty="0"/>
              <a:t>Lower Mekong Region</a:t>
            </a:r>
          </a:p>
        </p:txBody>
      </p:sp>
    </p:spTree>
    <p:extLst>
      <p:ext uri="{BB962C8B-B14F-4D97-AF65-F5344CB8AC3E}">
        <p14:creationId xmlns:p14="http://schemas.microsoft.com/office/powerpoint/2010/main" val="1109922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7DB704-B230-7EEF-8FDC-A74454ADA0F0}"/>
              </a:ext>
            </a:extLst>
          </p:cNvPr>
          <p:cNvPicPr>
            <a:picLocks noChangeAspect="1"/>
          </p:cNvPicPr>
          <p:nvPr/>
        </p:nvPicPr>
        <p:blipFill>
          <a:blip r:embed="rId2"/>
          <a:stretch>
            <a:fillRect/>
          </a:stretch>
        </p:blipFill>
        <p:spPr>
          <a:xfrm>
            <a:off x="0" y="29110"/>
            <a:ext cx="12192000" cy="6828890"/>
          </a:xfrm>
          <a:prstGeom prst="rect">
            <a:avLst/>
          </a:prstGeom>
        </p:spPr>
      </p:pic>
      <p:sp>
        <p:nvSpPr>
          <p:cNvPr id="2" name="TextBox 1">
            <a:extLst>
              <a:ext uri="{FF2B5EF4-FFF2-40B4-BE49-F238E27FC236}">
                <a16:creationId xmlns:a16="http://schemas.microsoft.com/office/drawing/2014/main" id="{48AB3B2C-0C1F-2F15-5E67-12FEB6F4421A}"/>
              </a:ext>
            </a:extLst>
          </p:cNvPr>
          <p:cNvSpPr txBox="1"/>
          <p:nvPr/>
        </p:nvSpPr>
        <p:spPr>
          <a:xfrm>
            <a:off x="4963989" y="1576986"/>
            <a:ext cx="7228011" cy="584775"/>
          </a:xfrm>
          <a:prstGeom prst="rect">
            <a:avLst/>
          </a:prstGeom>
          <a:noFill/>
          <a:ln w="12700">
            <a:solidFill>
              <a:schemeClr val="tx2"/>
            </a:solidFill>
          </a:ln>
        </p:spPr>
        <p:txBody>
          <a:bodyPr wrap="square">
            <a:spAutoFit/>
          </a:bodyPr>
          <a:lstStyle/>
          <a:p>
            <a:r>
              <a:rPr lang="en-US" sz="3200" dirty="0">
                <a:effectLst/>
                <a:highlight>
                  <a:srgbClr val="FFFF00"/>
                </a:highlight>
                <a:hlinkClick r:id="rId3"/>
              </a:rPr>
              <a:t>https://doi.org/10.17605/OSF.IO/CTJ2K</a:t>
            </a:r>
            <a:r>
              <a:rPr lang="en-US" sz="3200" dirty="0">
                <a:effectLst/>
                <a:highlight>
                  <a:srgbClr val="FFFF00"/>
                </a:highlight>
              </a:rPr>
              <a:t> </a:t>
            </a:r>
            <a:endParaRPr lang="en-US" sz="3200" dirty="0">
              <a:highlight>
                <a:srgbClr val="FFFF00"/>
              </a:highlight>
            </a:endParaRPr>
          </a:p>
        </p:txBody>
      </p:sp>
    </p:spTree>
    <p:extLst>
      <p:ext uri="{BB962C8B-B14F-4D97-AF65-F5344CB8AC3E}">
        <p14:creationId xmlns:p14="http://schemas.microsoft.com/office/powerpoint/2010/main" val="476660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A4F3C-E9AE-AA4E-BE29-34FAB7DD1256}"/>
              </a:ext>
            </a:extLst>
          </p:cNvPr>
          <p:cNvSpPr>
            <a:spLocks noGrp="1"/>
          </p:cNvSpPr>
          <p:nvPr>
            <p:ph type="title"/>
          </p:nvPr>
        </p:nvSpPr>
        <p:spPr/>
        <p:txBody>
          <a:bodyPr/>
          <a:lstStyle/>
          <a:p>
            <a:r>
              <a:rPr lang="en-US" dirty="0" err="1"/>
              <a:t>NASAaccess</a:t>
            </a:r>
            <a:r>
              <a:rPr lang="en-US" dirty="0"/>
              <a:t> Installation – R version</a:t>
            </a:r>
          </a:p>
        </p:txBody>
      </p:sp>
      <p:sp>
        <p:nvSpPr>
          <p:cNvPr id="3" name="Content Placeholder 2">
            <a:extLst>
              <a:ext uri="{FF2B5EF4-FFF2-40B4-BE49-F238E27FC236}">
                <a16:creationId xmlns:a16="http://schemas.microsoft.com/office/drawing/2014/main" id="{AC3D93CA-E3F0-955D-4192-C9810B2617E7}"/>
              </a:ext>
            </a:extLst>
          </p:cNvPr>
          <p:cNvSpPr>
            <a:spLocks noGrp="1"/>
          </p:cNvSpPr>
          <p:nvPr>
            <p:ph idx="1"/>
          </p:nvPr>
        </p:nvSpPr>
        <p:spPr/>
        <p:txBody>
          <a:bodyPr>
            <a:normAutofit lnSpcReduction="10000"/>
          </a:bodyPr>
          <a:lstStyle/>
          <a:p>
            <a:r>
              <a:rPr lang="en-US" dirty="0"/>
              <a:t>Install </a:t>
            </a:r>
            <a:r>
              <a:rPr lang="en-US" dirty="0">
                <a:hlinkClick r:id="rId2"/>
              </a:rPr>
              <a:t>R software</a:t>
            </a:r>
            <a:endParaRPr lang="en-US" dirty="0"/>
          </a:p>
          <a:p>
            <a:r>
              <a:rPr lang="en-US" dirty="0"/>
              <a:t>Install </a:t>
            </a:r>
            <a:r>
              <a:rPr lang="en-US" dirty="0">
                <a:hlinkClick r:id="rId3"/>
              </a:rPr>
              <a:t>Rstudio</a:t>
            </a:r>
            <a:r>
              <a:rPr lang="en-US" dirty="0"/>
              <a:t> (Recommended for R beginners/ Optional for R professionals)</a:t>
            </a:r>
          </a:p>
          <a:p>
            <a:r>
              <a:rPr lang="en-US" dirty="0"/>
              <a:t>Setup a user access with </a:t>
            </a:r>
            <a:r>
              <a:rPr lang="en-US" dirty="0">
                <a:hlinkClick r:id="rId4"/>
              </a:rPr>
              <a:t>Earthdata</a:t>
            </a:r>
            <a:r>
              <a:rPr lang="en-US" dirty="0"/>
              <a:t> and authorize NASA </a:t>
            </a:r>
            <a:r>
              <a:rPr lang="en-US" dirty="0">
                <a:hlinkClick r:id="rId5"/>
              </a:rPr>
              <a:t>GES DISC</a:t>
            </a:r>
            <a:r>
              <a:rPr lang="en-US" dirty="0"/>
              <a:t> data access.</a:t>
            </a:r>
          </a:p>
          <a:p>
            <a:r>
              <a:rPr lang="en-US" dirty="0"/>
              <a:t>Create a reference file (</a:t>
            </a:r>
            <a:r>
              <a:rPr lang="en-US" dirty="0" err="1"/>
              <a:t>netrc</a:t>
            </a:r>
            <a:r>
              <a:rPr lang="en-US" dirty="0"/>
              <a:t>) with Earthdata credentials stored in it (</a:t>
            </a:r>
            <a:r>
              <a:rPr lang="en-US" dirty="0">
                <a:hlinkClick r:id="rId6"/>
              </a:rPr>
              <a:t>Help Link</a:t>
            </a:r>
            <a:r>
              <a:rPr lang="en-US" dirty="0"/>
              <a:t>).</a:t>
            </a:r>
          </a:p>
          <a:p>
            <a:r>
              <a:rPr lang="en-US" dirty="0"/>
              <a:t>Install </a:t>
            </a:r>
            <a:r>
              <a:rPr lang="en-US" dirty="0">
                <a:hlinkClick r:id="rId7"/>
              </a:rPr>
              <a:t>curl</a:t>
            </a:r>
            <a:r>
              <a:rPr lang="en-US" dirty="0"/>
              <a:t> software (Mac users have curl as part of macOS)</a:t>
            </a:r>
          </a:p>
          <a:p>
            <a:r>
              <a:rPr lang="en-US" dirty="0"/>
              <a:t>Within R console run the following commands</a:t>
            </a:r>
          </a:p>
          <a:p>
            <a:pPr lvl="1"/>
            <a:r>
              <a:rPr lang="en-US" dirty="0"/>
              <a:t>library(</a:t>
            </a:r>
            <a:r>
              <a:rPr lang="en-US" dirty="0" err="1"/>
              <a:t>devtools</a:t>
            </a:r>
            <a:r>
              <a:rPr lang="en-US" dirty="0"/>
              <a:t>)</a:t>
            </a:r>
          </a:p>
          <a:p>
            <a:pPr lvl="1"/>
            <a:r>
              <a:rPr lang="en-US" dirty="0" err="1"/>
              <a:t>Install_github</a:t>
            </a:r>
            <a:r>
              <a:rPr lang="en-US" dirty="0"/>
              <a:t>(‘</a:t>
            </a:r>
            <a:r>
              <a:rPr lang="en-US" dirty="0" err="1"/>
              <a:t>nasa</a:t>
            </a:r>
            <a:r>
              <a:rPr lang="en-US" dirty="0"/>
              <a:t>/</a:t>
            </a:r>
            <a:r>
              <a:rPr lang="en-US" dirty="0" err="1"/>
              <a:t>NASAaccess</a:t>
            </a:r>
            <a:r>
              <a:rPr lang="en-US" dirty="0"/>
              <a:t>’, </a:t>
            </a:r>
            <a:r>
              <a:rPr lang="en-US" dirty="0" err="1"/>
              <a:t>build_vignettes</a:t>
            </a:r>
            <a:r>
              <a:rPr lang="en-US" dirty="0"/>
              <a:t> = TRUE)</a:t>
            </a:r>
          </a:p>
          <a:p>
            <a:pPr lvl="1"/>
            <a:r>
              <a:rPr lang="en-US" dirty="0"/>
              <a:t>library(</a:t>
            </a:r>
            <a:r>
              <a:rPr lang="en-US" dirty="0" err="1"/>
              <a:t>NASAaccess</a:t>
            </a:r>
            <a:r>
              <a:rPr lang="en-US" dirty="0"/>
              <a:t>)</a:t>
            </a:r>
          </a:p>
        </p:txBody>
      </p:sp>
      <p:pic>
        <p:nvPicPr>
          <p:cNvPr id="4" name="Picture 3">
            <a:extLst>
              <a:ext uri="{FF2B5EF4-FFF2-40B4-BE49-F238E27FC236}">
                <a16:creationId xmlns:a16="http://schemas.microsoft.com/office/drawing/2014/main" id="{1F16DF5D-02ED-0A0A-8415-587FFB4C6E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Tree>
    <p:extLst>
      <p:ext uri="{BB962C8B-B14F-4D97-AF65-F5344CB8AC3E}">
        <p14:creationId xmlns:p14="http://schemas.microsoft.com/office/powerpoint/2010/main" val="3251205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7C3C8-7860-1C46-EF4B-3891590C9F8A}"/>
              </a:ext>
            </a:extLst>
          </p:cNvPr>
          <p:cNvSpPr>
            <a:spLocks noGrp="1"/>
          </p:cNvSpPr>
          <p:nvPr>
            <p:ph type="title"/>
          </p:nvPr>
        </p:nvSpPr>
        <p:spPr/>
        <p:txBody>
          <a:bodyPr/>
          <a:lstStyle/>
          <a:p>
            <a:r>
              <a:rPr lang="en-US" dirty="0" err="1"/>
              <a:t>NASAaccess</a:t>
            </a:r>
            <a:r>
              <a:rPr lang="en-US" dirty="0"/>
              <a:t> Installation – Python version</a:t>
            </a:r>
          </a:p>
        </p:txBody>
      </p:sp>
      <p:sp>
        <p:nvSpPr>
          <p:cNvPr id="3" name="Content Placeholder 2">
            <a:extLst>
              <a:ext uri="{FF2B5EF4-FFF2-40B4-BE49-F238E27FC236}">
                <a16:creationId xmlns:a16="http://schemas.microsoft.com/office/drawing/2014/main" id="{17C6E1AA-52E8-DA8C-C885-3F89F1E39213}"/>
              </a:ext>
            </a:extLst>
          </p:cNvPr>
          <p:cNvSpPr>
            <a:spLocks noGrp="1"/>
          </p:cNvSpPr>
          <p:nvPr>
            <p:ph idx="1"/>
          </p:nvPr>
        </p:nvSpPr>
        <p:spPr/>
        <p:txBody>
          <a:bodyPr/>
          <a:lstStyle/>
          <a:p>
            <a:r>
              <a:rPr lang="en-US" dirty="0"/>
              <a:t>Install </a:t>
            </a:r>
            <a:r>
              <a:rPr lang="en-US" dirty="0">
                <a:hlinkClick r:id="rId2"/>
              </a:rPr>
              <a:t>conda packaging system</a:t>
            </a:r>
            <a:r>
              <a:rPr lang="en-US" dirty="0"/>
              <a:t>. If you do not already have an installation of </a:t>
            </a:r>
            <a:r>
              <a:rPr lang="en-US" dirty="0">
                <a:hlinkClick r:id="rId3"/>
              </a:rPr>
              <a:t>Miniconda</a:t>
            </a:r>
            <a:r>
              <a:rPr lang="en-US" dirty="0"/>
              <a:t> (or </a:t>
            </a:r>
            <a:r>
              <a:rPr lang="en-US" dirty="0">
                <a:hlinkClick r:id="rId4"/>
              </a:rPr>
              <a:t>Anaconda</a:t>
            </a:r>
            <a:r>
              <a:rPr lang="en-US" dirty="0"/>
              <a:t>) then refer to their documentation for installation instructions.</a:t>
            </a:r>
          </a:p>
          <a:p>
            <a:r>
              <a:rPr lang="en-US" dirty="0"/>
              <a:t>Setting up a user account with </a:t>
            </a:r>
            <a:r>
              <a:rPr lang="en-US" dirty="0">
                <a:hlinkClick r:id="rId5"/>
              </a:rPr>
              <a:t>Earthdata</a:t>
            </a:r>
            <a:r>
              <a:rPr lang="en-US" dirty="0"/>
              <a:t> and authorize NASA </a:t>
            </a:r>
            <a:r>
              <a:rPr lang="en-US" dirty="0">
                <a:hlinkClick r:id="rId6"/>
              </a:rPr>
              <a:t>GES DISC</a:t>
            </a:r>
            <a:r>
              <a:rPr lang="en-US" dirty="0"/>
              <a:t> data access as described before (</a:t>
            </a:r>
            <a:r>
              <a:rPr lang="en-US" dirty="0" err="1"/>
              <a:t>NASAaccess</a:t>
            </a:r>
            <a:r>
              <a:rPr lang="en-US" dirty="0"/>
              <a:t> installation – R version), when we explained how to create the ‘.</a:t>
            </a:r>
            <a:r>
              <a:rPr lang="en-US" dirty="0" err="1"/>
              <a:t>netrc</a:t>
            </a:r>
            <a:r>
              <a:rPr lang="en-US" dirty="0"/>
              <a:t>’ file and saving the logging information in it.</a:t>
            </a:r>
          </a:p>
          <a:p>
            <a:r>
              <a:rPr lang="en-US" dirty="0"/>
              <a:t>Install </a:t>
            </a:r>
            <a:r>
              <a:rPr lang="en-US" dirty="0">
                <a:hlinkClick r:id="rId7"/>
              </a:rPr>
              <a:t>Visual Studio Code</a:t>
            </a:r>
            <a:r>
              <a:rPr lang="en-US" dirty="0"/>
              <a:t> – (</a:t>
            </a:r>
            <a:r>
              <a:rPr lang="en-US" i="1" dirty="0"/>
              <a:t>OPTIONAL)</a:t>
            </a:r>
          </a:p>
          <a:p>
            <a:r>
              <a:rPr lang="en-US" dirty="0"/>
              <a:t>To install this package with </a:t>
            </a:r>
            <a:r>
              <a:rPr lang="en-US" dirty="0" err="1"/>
              <a:t>conda</a:t>
            </a:r>
            <a:r>
              <a:rPr lang="en-US" dirty="0"/>
              <a:t> run: </a:t>
            </a:r>
          </a:p>
          <a:p>
            <a:pPr lvl="1"/>
            <a:r>
              <a:rPr lang="en-US" i="0" dirty="0" err="1"/>
              <a:t>conda</a:t>
            </a:r>
            <a:r>
              <a:rPr lang="en-US" i="0" dirty="0"/>
              <a:t> install -c </a:t>
            </a:r>
            <a:r>
              <a:rPr lang="en-US" i="0" dirty="0" err="1"/>
              <a:t>conda</a:t>
            </a:r>
            <a:r>
              <a:rPr lang="en-US" i="0" dirty="0"/>
              <a:t>-forge r-</a:t>
            </a:r>
            <a:r>
              <a:rPr lang="en-US" i="0" dirty="0" err="1"/>
              <a:t>nasaaccess</a:t>
            </a:r>
            <a:endParaRPr lang="en-US" i="0" dirty="0"/>
          </a:p>
        </p:txBody>
      </p:sp>
      <p:pic>
        <p:nvPicPr>
          <p:cNvPr id="4" name="Picture 3">
            <a:extLst>
              <a:ext uri="{FF2B5EF4-FFF2-40B4-BE49-F238E27FC236}">
                <a16:creationId xmlns:a16="http://schemas.microsoft.com/office/drawing/2014/main" id="{404B4F02-5500-FE20-D5CC-A67560F627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Tree>
    <p:extLst>
      <p:ext uri="{BB962C8B-B14F-4D97-AF65-F5344CB8AC3E}">
        <p14:creationId xmlns:p14="http://schemas.microsoft.com/office/powerpoint/2010/main" val="3280611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1440"/>
            <a:ext cx="10515600" cy="1325563"/>
          </a:xfrm>
        </p:spPr>
        <p:txBody>
          <a:bodyPr/>
          <a:lstStyle/>
          <a:p>
            <a:r>
              <a:rPr lang="en-US" b="1" i="1" dirty="0"/>
              <a:t>R</a:t>
            </a:r>
            <a:r>
              <a:rPr lang="en-US" b="1" dirty="0"/>
              <a:t>   Tutorial Overview</a:t>
            </a:r>
          </a:p>
        </p:txBody>
      </p:sp>
      <p:sp>
        <p:nvSpPr>
          <p:cNvPr id="3" name="Content Placeholder 2"/>
          <p:cNvSpPr>
            <a:spLocks noGrp="1"/>
          </p:cNvSpPr>
          <p:nvPr>
            <p:ph idx="1"/>
          </p:nvPr>
        </p:nvSpPr>
        <p:spPr>
          <a:xfrm>
            <a:off x="1371600" y="921096"/>
            <a:ext cx="6353503" cy="4946304"/>
          </a:xfrm>
        </p:spPr>
        <p:txBody>
          <a:bodyPr numCol="2">
            <a:normAutofit/>
          </a:bodyPr>
          <a:lstStyle/>
          <a:p>
            <a:r>
              <a:rPr lang="en-US" dirty="0"/>
              <a:t>Quick Recap on the computing environment, R – Studio</a:t>
            </a:r>
          </a:p>
          <a:p>
            <a:r>
              <a:rPr lang="en-US" dirty="0"/>
              <a:t>Demonstrate graphics capability</a:t>
            </a:r>
          </a:p>
          <a:p>
            <a:r>
              <a:rPr lang="en-US" dirty="0"/>
              <a:t>Perform arithmetic</a:t>
            </a:r>
          </a:p>
          <a:p>
            <a:r>
              <a:rPr lang="en-US" dirty="0"/>
              <a:t>Assign and work with variables</a:t>
            </a:r>
          </a:p>
          <a:p>
            <a:r>
              <a:rPr lang="en-US" dirty="0"/>
              <a:t>Combine values into a vector</a:t>
            </a:r>
          </a:p>
          <a:p>
            <a:r>
              <a:rPr lang="en-US" dirty="0"/>
              <a:t>Reading data (</a:t>
            </a:r>
            <a:r>
              <a:rPr lang="en-US" dirty="0" err="1"/>
              <a:t>ascii</a:t>
            </a:r>
            <a:r>
              <a:rPr lang="en-US" dirty="0"/>
              <a:t>, shapefiles)</a:t>
            </a:r>
          </a:p>
          <a:p>
            <a:r>
              <a:rPr lang="en-US" dirty="0"/>
              <a:t>Plotting data</a:t>
            </a:r>
          </a:p>
          <a:p>
            <a:r>
              <a:rPr lang="en-US" dirty="0"/>
              <a:t>Exporting a plot as an image</a:t>
            </a:r>
          </a:p>
          <a:p>
            <a:r>
              <a:rPr lang="en-US" dirty="0"/>
              <a:t>Building functions</a:t>
            </a:r>
          </a:p>
          <a:p>
            <a:r>
              <a:rPr lang="en-US" dirty="0"/>
              <a:t>Working with added packages</a:t>
            </a:r>
          </a:p>
          <a:p>
            <a:r>
              <a:rPr lang="en-US" dirty="0"/>
              <a:t>Working with </a:t>
            </a:r>
            <a:r>
              <a:rPr lang="en-US" dirty="0" err="1"/>
              <a:t>netcdf</a:t>
            </a:r>
            <a:r>
              <a:rPr lang="en-US" dirty="0"/>
              <a:t> file</a:t>
            </a:r>
          </a:p>
          <a:p>
            <a:r>
              <a:rPr lang="en-US" dirty="0"/>
              <a:t>Working with Google Maps</a:t>
            </a:r>
          </a:p>
          <a:p>
            <a:r>
              <a:rPr lang="en-US" dirty="0" err="1"/>
              <a:t>NASAaccess</a:t>
            </a:r>
            <a:r>
              <a:rPr lang="en-US" dirty="0"/>
              <a:t> demo</a:t>
            </a:r>
          </a:p>
        </p:txBody>
      </p:sp>
      <p:pic>
        <p:nvPicPr>
          <p:cNvPr id="5" name="Picture 4">
            <a:extLst>
              <a:ext uri="{FF2B5EF4-FFF2-40B4-BE49-F238E27FC236}">
                <a16:creationId xmlns:a16="http://schemas.microsoft.com/office/drawing/2014/main" id="{EAEE7EDF-ADF0-0E4F-B3A0-53A3DF88E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
        <p:nvSpPr>
          <p:cNvPr id="7" name="Content Placeholder 8">
            <a:extLst>
              <a:ext uri="{FF2B5EF4-FFF2-40B4-BE49-F238E27FC236}">
                <a16:creationId xmlns:a16="http://schemas.microsoft.com/office/drawing/2014/main" id="{6F75B9EA-B73E-AE41-B46D-F5555FF8A040}"/>
              </a:ext>
            </a:extLst>
          </p:cNvPr>
          <p:cNvSpPr txBox="1">
            <a:spLocks/>
          </p:cNvSpPr>
          <p:nvPr/>
        </p:nvSpPr>
        <p:spPr>
          <a:xfrm>
            <a:off x="210206" y="6390314"/>
            <a:ext cx="6159062" cy="478221"/>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a:buFont typeface="Wingdings" pitchFamily="2" charset="2"/>
              <a:buChar char="ü"/>
            </a:pPr>
            <a:r>
              <a:rPr lang="en-US" dirty="0"/>
              <a:t>Demo materials can be accessed at R Demo at  </a:t>
            </a:r>
          </a:p>
          <a:p>
            <a:pPr>
              <a:buFont typeface="Wingdings" pitchFamily="2" charset="2"/>
              <a:buChar char="ü"/>
            </a:pPr>
            <a:endParaRPr lang="en-US" dirty="0"/>
          </a:p>
          <a:p>
            <a:pPr>
              <a:buFont typeface="Wingdings" pitchFamily="2" charset="2"/>
              <a:buChar char="ü"/>
            </a:pPr>
            <a:endParaRPr lang="en-US" dirty="0"/>
          </a:p>
          <a:p>
            <a:pPr>
              <a:buFont typeface="Wingdings" pitchFamily="2" charset="2"/>
              <a:buChar char="ü"/>
            </a:pPr>
            <a:endParaRPr lang="en-US" dirty="0"/>
          </a:p>
        </p:txBody>
      </p:sp>
      <p:pic>
        <p:nvPicPr>
          <p:cNvPr id="6" name="Picture 5">
            <a:extLst>
              <a:ext uri="{FF2B5EF4-FFF2-40B4-BE49-F238E27FC236}">
                <a16:creationId xmlns:a16="http://schemas.microsoft.com/office/drawing/2014/main" id="{6BF0ECB6-51D0-3141-82E7-D862E1FCC749}"/>
              </a:ext>
            </a:extLst>
          </p:cNvPr>
          <p:cNvPicPr>
            <a:picLocks noChangeAspect="1"/>
          </p:cNvPicPr>
          <p:nvPr/>
        </p:nvPicPr>
        <p:blipFill>
          <a:blip r:embed="rId4"/>
          <a:srcRect/>
          <a:stretch/>
        </p:blipFill>
        <p:spPr>
          <a:xfrm>
            <a:off x="7892604" y="650766"/>
            <a:ext cx="2778234" cy="2778234"/>
          </a:xfrm>
          <a:prstGeom prst="rect">
            <a:avLst/>
          </a:prstGeom>
        </p:spPr>
      </p:pic>
      <p:pic>
        <p:nvPicPr>
          <p:cNvPr id="9" name="Picture 8">
            <a:extLst>
              <a:ext uri="{FF2B5EF4-FFF2-40B4-BE49-F238E27FC236}">
                <a16:creationId xmlns:a16="http://schemas.microsoft.com/office/drawing/2014/main" id="{EF7D1342-F6C5-B840-AAB4-63B6B0879993}"/>
              </a:ext>
            </a:extLst>
          </p:cNvPr>
          <p:cNvPicPr>
            <a:picLocks noChangeAspect="1"/>
          </p:cNvPicPr>
          <p:nvPr/>
        </p:nvPicPr>
        <p:blipFill>
          <a:blip r:embed="rId5"/>
          <a:srcRect/>
          <a:stretch/>
        </p:blipFill>
        <p:spPr>
          <a:xfrm>
            <a:off x="9080937" y="3444987"/>
            <a:ext cx="2778233" cy="2083675"/>
          </a:xfrm>
          <a:prstGeom prst="rect">
            <a:avLst/>
          </a:prstGeom>
        </p:spPr>
      </p:pic>
      <p:pic>
        <p:nvPicPr>
          <p:cNvPr id="11" name="Picture 10">
            <a:extLst>
              <a:ext uri="{FF2B5EF4-FFF2-40B4-BE49-F238E27FC236}">
                <a16:creationId xmlns:a16="http://schemas.microsoft.com/office/drawing/2014/main" id="{38DC8F5D-2A47-8344-8FF0-9E17FF0F2F39}"/>
              </a:ext>
            </a:extLst>
          </p:cNvPr>
          <p:cNvPicPr>
            <a:picLocks noChangeAspect="1"/>
          </p:cNvPicPr>
          <p:nvPr/>
        </p:nvPicPr>
        <p:blipFill>
          <a:blip r:embed="rId6"/>
          <a:srcRect/>
          <a:stretch/>
        </p:blipFill>
        <p:spPr>
          <a:xfrm>
            <a:off x="6465192" y="4290463"/>
            <a:ext cx="2519821" cy="2099851"/>
          </a:xfrm>
          <a:prstGeom prst="rect">
            <a:avLst/>
          </a:prstGeom>
        </p:spPr>
      </p:pic>
      <p:sp>
        <p:nvSpPr>
          <p:cNvPr id="10" name="TextBox 9">
            <a:extLst>
              <a:ext uri="{FF2B5EF4-FFF2-40B4-BE49-F238E27FC236}">
                <a16:creationId xmlns:a16="http://schemas.microsoft.com/office/drawing/2014/main" id="{983E03AE-AF3F-1679-ABDC-65556E1C8B67}"/>
              </a:ext>
            </a:extLst>
          </p:cNvPr>
          <p:cNvSpPr txBox="1"/>
          <p:nvPr/>
        </p:nvSpPr>
        <p:spPr>
          <a:xfrm>
            <a:off x="5752319" y="6366450"/>
            <a:ext cx="2519822" cy="400110"/>
          </a:xfrm>
          <a:prstGeom prst="rect">
            <a:avLst/>
          </a:prstGeom>
          <a:noFill/>
        </p:spPr>
        <p:txBody>
          <a:bodyPr wrap="square">
            <a:spAutoFit/>
          </a:bodyPr>
          <a:lstStyle/>
          <a:p>
            <a:r>
              <a:rPr lang="en-US" sz="2000" dirty="0">
                <a:effectLst/>
                <a:hlinkClick r:id="rId7"/>
              </a:rPr>
              <a:t>https://osf.io/xkd34</a:t>
            </a:r>
            <a:r>
              <a:rPr lang="en-US" sz="2000" dirty="0">
                <a:effectLst/>
              </a:rPr>
              <a:t> </a:t>
            </a:r>
            <a:endParaRPr lang="en-US" sz="2000" dirty="0"/>
          </a:p>
        </p:txBody>
      </p:sp>
    </p:spTree>
    <p:extLst>
      <p:ext uri="{BB962C8B-B14F-4D97-AF65-F5344CB8AC3E}">
        <p14:creationId xmlns:p14="http://schemas.microsoft.com/office/powerpoint/2010/main" val="585535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296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D0A8-EBC7-FD4E-86D1-7B2D2239B34A}"/>
              </a:ext>
            </a:extLst>
          </p:cNvPr>
          <p:cNvSpPr>
            <a:spLocks noGrp="1"/>
          </p:cNvSpPr>
          <p:nvPr>
            <p:ph type="title"/>
          </p:nvPr>
        </p:nvSpPr>
        <p:spPr>
          <a:xfrm>
            <a:off x="1053192" y="615223"/>
            <a:ext cx="3053039" cy="611746"/>
          </a:xfrm>
        </p:spPr>
        <p:txBody>
          <a:bodyPr anchor="b">
            <a:normAutofit/>
          </a:bodyPr>
          <a:lstStyle/>
          <a:p>
            <a:r>
              <a:rPr lang="en-US" sz="3200" dirty="0"/>
              <a:t>Contents</a:t>
            </a:r>
          </a:p>
        </p:txBody>
      </p:sp>
      <p:sp>
        <p:nvSpPr>
          <p:cNvPr id="3" name="Content Placeholder 2">
            <a:extLst>
              <a:ext uri="{FF2B5EF4-FFF2-40B4-BE49-F238E27FC236}">
                <a16:creationId xmlns:a16="http://schemas.microsoft.com/office/drawing/2014/main" id="{BE539FC6-C93C-EB42-8F7A-A682FEF2A441}"/>
              </a:ext>
            </a:extLst>
          </p:cNvPr>
          <p:cNvSpPr>
            <a:spLocks noGrp="1"/>
          </p:cNvSpPr>
          <p:nvPr>
            <p:ph idx="1"/>
          </p:nvPr>
        </p:nvSpPr>
        <p:spPr>
          <a:xfrm>
            <a:off x="1053192" y="2186188"/>
            <a:ext cx="5491629" cy="1960809"/>
          </a:xfrm>
        </p:spPr>
        <p:txBody>
          <a:bodyPr>
            <a:normAutofit fontScale="92500" lnSpcReduction="10000"/>
          </a:bodyPr>
          <a:lstStyle/>
          <a:p>
            <a:r>
              <a:rPr lang="en-US" sz="2400" dirty="0"/>
              <a:t>Overview of the </a:t>
            </a:r>
            <a:r>
              <a:rPr lang="en-US" sz="2400" dirty="0" err="1"/>
              <a:t>NASAaccess</a:t>
            </a:r>
            <a:r>
              <a:rPr lang="en-US" sz="2400" dirty="0"/>
              <a:t> System, </a:t>
            </a:r>
          </a:p>
          <a:p>
            <a:r>
              <a:rPr lang="en-US" sz="2400" dirty="0"/>
              <a:t>Overview of the SWAT-Online Platform,</a:t>
            </a:r>
          </a:p>
          <a:p>
            <a:r>
              <a:rPr lang="en-US" sz="2400" dirty="0"/>
              <a:t>How </a:t>
            </a:r>
            <a:r>
              <a:rPr lang="en-US" sz="2400" dirty="0" err="1"/>
              <a:t>NASAaccess</a:t>
            </a:r>
            <a:r>
              <a:rPr lang="en-US" sz="2400" dirty="0"/>
              <a:t> &amp; SWAT-Online tools can assist the LaPlata Basin?</a:t>
            </a:r>
          </a:p>
          <a:p>
            <a:r>
              <a:rPr lang="en-US" sz="2400" dirty="0"/>
              <a:t>Interactive Tutorial with </a:t>
            </a:r>
            <a:r>
              <a:rPr lang="en-US" sz="2400" dirty="0" err="1"/>
              <a:t>NASAaccess</a:t>
            </a:r>
            <a:r>
              <a:rPr lang="en-US" sz="2400" dirty="0"/>
              <a:t>.</a:t>
            </a:r>
          </a:p>
        </p:txBody>
      </p:sp>
      <p:pic>
        <p:nvPicPr>
          <p:cNvPr id="4" name="Picture 3">
            <a:extLst>
              <a:ext uri="{FF2B5EF4-FFF2-40B4-BE49-F238E27FC236}">
                <a16:creationId xmlns:a16="http://schemas.microsoft.com/office/drawing/2014/main" id="{CE59D51C-53AD-6A4E-9736-B9F623BDF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pic>
        <p:nvPicPr>
          <p:cNvPr id="9" name="Picture 8">
            <a:extLst>
              <a:ext uri="{FF2B5EF4-FFF2-40B4-BE49-F238E27FC236}">
                <a16:creationId xmlns:a16="http://schemas.microsoft.com/office/drawing/2014/main" id="{C67F0C56-12D0-8911-DDC5-1F7DCE93F6A6}"/>
              </a:ext>
            </a:extLst>
          </p:cNvPr>
          <p:cNvPicPr>
            <a:picLocks noChangeAspect="1"/>
          </p:cNvPicPr>
          <p:nvPr/>
        </p:nvPicPr>
        <p:blipFill rotWithShape="1">
          <a:blip r:embed="rId3"/>
          <a:srcRect l="2754" t="1581" r="2441" b="2559"/>
          <a:stretch/>
        </p:blipFill>
        <p:spPr>
          <a:xfrm>
            <a:off x="6121510" y="1068923"/>
            <a:ext cx="6034269" cy="5762506"/>
          </a:xfrm>
          <a:prstGeom prst="rect">
            <a:avLst/>
          </a:prstGeom>
        </p:spPr>
      </p:pic>
    </p:spTree>
    <p:extLst>
      <p:ext uri="{BB962C8B-B14F-4D97-AF65-F5344CB8AC3E}">
        <p14:creationId xmlns:p14="http://schemas.microsoft.com/office/powerpoint/2010/main" val="22134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91C866-FE85-9D4A-9728-AE699D99D2FB}"/>
              </a:ext>
            </a:extLst>
          </p:cNvPr>
          <p:cNvSpPr txBox="1"/>
          <p:nvPr/>
        </p:nvSpPr>
        <p:spPr>
          <a:xfrm>
            <a:off x="3026535" y="5035639"/>
            <a:ext cx="6387921" cy="1030310"/>
          </a:xfrm>
          <a:prstGeom prst="rect">
            <a:avLst/>
          </a:prstGeom>
          <a:solidFill>
            <a:schemeClr val="accent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113C42D6-5DBD-C54F-83BF-3AAE11C6CA56}"/>
              </a:ext>
            </a:extLst>
          </p:cNvPr>
          <p:cNvSpPr>
            <a:spLocks noGrp="1"/>
          </p:cNvSpPr>
          <p:nvPr>
            <p:ph type="title"/>
          </p:nvPr>
        </p:nvSpPr>
        <p:spPr/>
        <p:txBody>
          <a:bodyPr/>
          <a:lstStyle/>
          <a:p>
            <a:r>
              <a:rPr lang="en-US" dirty="0"/>
              <a:t>What is SWAT-Online Framework? </a:t>
            </a:r>
          </a:p>
        </p:txBody>
      </p:sp>
      <p:sp>
        <p:nvSpPr>
          <p:cNvPr id="5" name="Content Placeholder 4">
            <a:extLst>
              <a:ext uri="{FF2B5EF4-FFF2-40B4-BE49-F238E27FC236}">
                <a16:creationId xmlns:a16="http://schemas.microsoft.com/office/drawing/2014/main" id="{A0A0E085-C13D-C442-9FAD-E5ACD80BEA0A}"/>
              </a:ext>
            </a:extLst>
          </p:cNvPr>
          <p:cNvSpPr>
            <a:spLocks noGrp="1"/>
          </p:cNvSpPr>
          <p:nvPr>
            <p:ph idx="1"/>
          </p:nvPr>
        </p:nvSpPr>
        <p:spPr/>
        <p:txBody>
          <a:bodyPr/>
          <a:lstStyle/>
          <a:p>
            <a:r>
              <a:rPr lang="en-US" dirty="0"/>
              <a:t>SWAT-Online is a web-based decision support tool.</a:t>
            </a:r>
          </a:p>
          <a:p>
            <a:r>
              <a:rPr lang="en-US" dirty="0"/>
              <a:t>SWAT-online represents an effort to lower technical barriers for the SWAT model through using open-source web development, web services, and cloud storage technologies.</a:t>
            </a:r>
          </a:p>
          <a:p>
            <a:r>
              <a:rPr lang="en-US" dirty="0"/>
              <a:t>SWAT-online is a Tethys App for visualizing and sharing inputs/outputs of any SWAT Model project.</a:t>
            </a:r>
          </a:p>
          <a:p>
            <a:r>
              <a:rPr lang="en-US" sz="2000" dirty="0">
                <a:solidFill>
                  <a:schemeClr val="tx1"/>
                </a:solidFill>
              </a:rPr>
              <a:t>SWAT-online web app is generic and can be used globally.</a:t>
            </a:r>
            <a:endParaRPr lang="en-US" dirty="0"/>
          </a:p>
          <a:p>
            <a:endParaRPr lang="en-US" dirty="0"/>
          </a:p>
        </p:txBody>
      </p:sp>
      <p:sp>
        <p:nvSpPr>
          <p:cNvPr id="7" name="Rectangle 6">
            <a:extLst>
              <a:ext uri="{FF2B5EF4-FFF2-40B4-BE49-F238E27FC236}">
                <a16:creationId xmlns:a16="http://schemas.microsoft.com/office/drawing/2014/main" id="{1E129C21-76A8-A04D-B295-17C2BC21692C}"/>
              </a:ext>
            </a:extLst>
          </p:cNvPr>
          <p:cNvSpPr/>
          <p:nvPr/>
        </p:nvSpPr>
        <p:spPr>
          <a:xfrm>
            <a:off x="3095692" y="5208190"/>
            <a:ext cx="6215731" cy="707886"/>
          </a:xfrm>
          <a:prstGeom prst="rect">
            <a:avLst/>
          </a:prstGeom>
          <a:ln w="25400">
            <a:solidFill>
              <a:schemeClr val="tx1"/>
            </a:solidFill>
          </a:ln>
        </p:spPr>
        <p:txBody>
          <a:bodyPr wrap="square">
            <a:spAutoFit/>
          </a:bodyPr>
          <a:lstStyle/>
          <a:p>
            <a:r>
              <a:rPr lang="en-US" sz="2000" i="1" dirty="0"/>
              <a:t>A Tethys web app to visualize and share inputs/outputs from the Soil and Water Assessment Tool (SWAT)</a:t>
            </a:r>
          </a:p>
        </p:txBody>
      </p:sp>
      <p:sp>
        <p:nvSpPr>
          <p:cNvPr id="8" name="Rectangle 7">
            <a:extLst>
              <a:ext uri="{FF2B5EF4-FFF2-40B4-BE49-F238E27FC236}">
                <a16:creationId xmlns:a16="http://schemas.microsoft.com/office/drawing/2014/main" id="{595C4440-BD12-364F-8418-3D43EC337D23}"/>
              </a:ext>
            </a:extLst>
          </p:cNvPr>
          <p:cNvSpPr/>
          <p:nvPr/>
        </p:nvSpPr>
        <p:spPr>
          <a:xfrm>
            <a:off x="5006899" y="6492875"/>
            <a:ext cx="7185102" cy="338554"/>
          </a:xfrm>
          <a:prstGeom prst="rect">
            <a:avLst/>
          </a:prstGeom>
        </p:spPr>
        <p:txBody>
          <a:bodyPr wrap="square">
            <a:spAutoFit/>
          </a:bodyPr>
          <a:lstStyle/>
          <a:p>
            <a:r>
              <a:rPr lang="en-US" sz="1600" dirty="0">
                <a:solidFill>
                  <a:schemeClr val="tx2"/>
                </a:solidFill>
                <a:sym typeface="Helvetica Light"/>
              </a:rPr>
              <a:t>McDonald, S., Mohammed, I.N., et al., 2019. </a:t>
            </a:r>
            <a:r>
              <a:rPr lang="en-US" sz="1600" i="1" dirty="0">
                <a:solidFill>
                  <a:schemeClr val="tx2"/>
                </a:solidFill>
              </a:rPr>
              <a:t>Environ.</a:t>
            </a:r>
            <a:r>
              <a:rPr lang="en-US" sz="1600" dirty="0">
                <a:solidFill>
                  <a:schemeClr val="tx2"/>
                </a:solidFill>
              </a:rPr>
              <a:t> </a:t>
            </a:r>
            <a:r>
              <a:rPr lang="en-US" sz="1600" i="1" dirty="0">
                <a:solidFill>
                  <a:schemeClr val="tx2"/>
                </a:solidFill>
              </a:rPr>
              <a:t>Modell.</a:t>
            </a:r>
            <a:r>
              <a:rPr lang="en-US" sz="1600" dirty="0">
                <a:solidFill>
                  <a:schemeClr val="tx2"/>
                </a:solidFill>
              </a:rPr>
              <a:t> </a:t>
            </a:r>
            <a:r>
              <a:rPr lang="en-US" sz="1600" i="1" dirty="0" err="1">
                <a:solidFill>
                  <a:schemeClr val="tx2"/>
                </a:solidFill>
              </a:rPr>
              <a:t>Softw</a:t>
            </a:r>
            <a:r>
              <a:rPr lang="en-US" sz="1600" i="1" dirty="0">
                <a:solidFill>
                  <a:schemeClr val="tx2"/>
                </a:solidFill>
              </a:rPr>
              <a:t>.</a:t>
            </a:r>
            <a:r>
              <a:rPr lang="en-US" sz="1600" dirty="0">
                <a:solidFill>
                  <a:schemeClr val="tx2"/>
                </a:solidFill>
              </a:rPr>
              <a:t> 120:104499</a:t>
            </a:r>
            <a:endParaRPr lang="en-US" sz="1600" dirty="0">
              <a:solidFill>
                <a:schemeClr val="tx2"/>
              </a:solidFill>
              <a:sym typeface="Helvetica Light"/>
            </a:endParaRPr>
          </a:p>
        </p:txBody>
      </p:sp>
      <p:pic>
        <p:nvPicPr>
          <p:cNvPr id="6" name="Picture 5">
            <a:extLst>
              <a:ext uri="{FF2B5EF4-FFF2-40B4-BE49-F238E27FC236}">
                <a16:creationId xmlns:a16="http://schemas.microsoft.com/office/drawing/2014/main" id="{E7FF683C-4D3E-0C48-A3D4-7D6B4B55A5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Tree>
    <p:extLst>
      <p:ext uri="{BB962C8B-B14F-4D97-AF65-F5344CB8AC3E}">
        <p14:creationId xmlns:p14="http://schemas.microsoft.com/office/powerpoint/2010/main" val="10366132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C411-ED0F-BE43-AA04-6246A94E77AE}"/>
              </a:ext>
            </a:extLst>
          </p:cNvPr>
          <p:cNvSpPr>
            <a:spLocks noGrp="1"/>
          </p:cNvSpPr>
          <p:nvPr>
            <p:ph type="title"/>
          </p:nvPr>
        </p:nvSpPr>
        <p:spPr/>
        <p:txBody>
          <a:bodyPr>
            <a:normAutofit/>
          </a:bodyPr>
          <a:lstStyle/>
          <a:p>
            <a:r>
              <a:rPr lang="en-US" sz="4000" dirty="0"/>
              <a:t>SWAT-Online Visualization Methods</a:t>
            </a:r>
          </a:p>
        </p:txBody>
      </p:sp>
      <p:pic>
        <p:nvPicPr>
          <p:cNvPr id="7" name="Content Placeholder 6">
            <a:extLst>
              <a:ext uri="{FF2B5EF4-FFF2-40B4-BE49-F238E27FC236}">
                <a16:creationId xmlns:a16="http://schemas.microsoft.com/office/drawing/2014/main" id="{BF619668-DC51-DA4F-A3EA-48A73651F524}"/>
              </a:ext>
            </a:extLst>
          </p:cNvPr>
          <p:cNvPicPr>
            <a:picLocks noGrp="1" noChangeAspect="1"/>
          </p:cNvPicPr>
          <p:nvPr>
            <p:ph idx="1"/>
          </p:nvPr>
        </p:nvPicPr>
        <p:blipFill>
          <a:blip r:embed="rId3"/>
          <a:stretch>
            <a:fillRect/>
          </a:stretch>
        </p:blipFill>
        <p:spPr>
          <a:xfrm>
            <a:off x="3341649" y="1465559"/>
            <a:ext cx="5508703" cy="4951644"/>
          </a:xfrm>
        </p:spPr>
      </p:pic>
      <p:pic>
        <p:nvPicPr>
          <p:cNvPr id="6" name="Picture 5">
            <a:extLst>
              <a:ext uri="{FF2B5EF4-FFF2-40B4-BE49-F238E27FC236}">
                <a16:creationId xmlns:a16="http://schemas.microsoft.com/office/drawing/2014/main" id="{86D27ED4-9267-D04E-BB55-5B7E64A0DC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
        <p:nvSpPr>
          <p:cNvPr id="9" name="Rectangle 8">
            <a:extLst>
              <a:ext uri="{FF2B5EF4-FFF2-40B4-BE49-F238E27FC236}">
                <a16:creationId xmlns:a16="http://schemas.microsoft.com/office/drawing/2014/main" id="{EF112459-9C9E-5C45-8B99-0F3B49DC2BE0}"/>
              </a:ext>
            </a:extLst>
          </p:cNvPr>
          <p:cNvSpPr/>
          <p:nvPr/>
        </p:nvSpPr>
        <p:spPr>
          <a:xfrm>
            <a:off x="5006899" y="6492875"/>
            <a:ext cx="7185102" cy="338554"/>
          </a:xfrm>
          <a:prstGeom prst="rect">
            <a:avLst/>
          </a:prstGeom>
        </p:spPr>
        <p:txBody>
          <a:bodyPr wrap="square">
            <a:spAutoFit/>
          </a:bodyPr>
          <a:lstStyle/>
          <a:p>
            <a:r>
              <a:rPr lang="en-US" sz="1600" dirty="0">
                <a:solidFill>
                  <a:schemeClr val="tx2"/>
                </a:solidFill>
                <a:sym typeface="Helvetica Light"/>
              </a:rPr>
              <a:t>McDonald, S., Mohammed, I.N., et al., 2019. </a:t>
            </a:r>
            <a:r>
              <a:rPr lang="en-US" sz="1600" i="1" dirty="0">
                <a:solidFill>
                  <a:schemeClr val="tx2"/>
                </a:solidFill>
              </a:rPr>
              <a:t>Environ.</a:t>
            </a:r>
            <a:r>
              <a:rPr lang="en-US" sz="1600" dirty="0">
                <a:solidFill>
                  <a:schemeClr val="tx2"/>
                </a:solidFill>
              </a:rPr>
              <a:t> </a:t>
            </a:r>
            <a:r>
              <a:rPr lang="en-US" sz="1600" i="1" dirty="0">
                <a:solidFill>
                  <a:schemeClr val="tx2"/>
                </a:solidFill>
              </a:rPr>
              <a:t>Modell.</a:t>
            </a:r>
            <a:r>
              <a:rPr lang="en-US" sz="1600" dirty="0">
                <a:solidFill>
                  <a:schemeClr val="tx2"/>
                </a:solidFill>
              </a:rPr>
              <a:t> </a:t>
            </a:r>
            <a:r>
              <a:rPr lang="en-US" sz="1600" i="1" dirty="0" err="1">
                <a:solidFill>
                  <a:schemeClr val="tx2"/>
                </a:solidFill>
              </a:rPr>
              <a:t>Softw</a:t>
            </a:r>
            <a:r>
              <a:rPr lang="en-US" sz="1600" i="1" dirty="0">
                <a:solidFill>
                  <a:schemeClr val="tx2"/>
                </a:solidFill>
              </a:rPr>
              <a:t>.</a:t>
            </a:r>
            <a:r>
              <a:rPr lang="en-US" sz="1600" dirty="0">
                <a:solidFill>
                  <a:schemeClr val="tx2"/>
                </a:solidFill>
              </a:rPr>
              <a:t> 120:104499</a:t>
            </a:r>
            <a:endParaRPr lang="en-US" sz="1600" dirty="0">
              <a:solidFill>
                <a:schemeClr val="tx2"/>
              </a:solidFill>
              <a:sym typeface="Helvetica Light"/>
            </a:endParaRPr>
          </a:p>
        </p:txBody>
      </p:sp>
    </p:spTree>
    <p:extLst>
      <p:ext uri="{BB962C8B-B14F-4D97-AF65-F5344CB8AC3E}">
        <p14:creationId xmlns:p14="http://schemas.microsoft.com/office/powerpoint/2010/main" val="488219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FBC9-1CBC-DE4B-A2F0-531E6F17DB3A}"/>
              </a:ext>
            </a:extLst>
          </p:cNvPr>
          <p:cNvSpPr>
            <a:spLocks noGrp="1"/>
          </p:cNvSpPr>
          <p:nvPr>
            <p:ph type="title"/>
          </p:nvPr>
        </p:nvSpPr>
        <p:spPr>
          <a:xfrm>
            <a:off x="926029" y="702224"/>
            <a:ext cx="10165644" cy="1485900"/>
          </a:xfrm>
        </p:spPr>
        <p:txBody>
          <a:bodyPr/>
          <a:lstStyle/>
          <a:p>
            <a:r>
              <a:rPr lang="en-US" dirty="0"/>
              <a:t>SWAT-Online upload and storage methods</a:t>
            </a:r>
          </a:p>
        </p:txBody>
      </p:sp>
      <p:pic>
        <p:nvPicPr>
          <p:cNvPr id="4" name="Content Placeholder 4">
            <a:extLst>
              <a:ext uri="{FF2B5EF4-FFF2-40B4-BE49-F238E27FC236}">
                <a16:creationId xmlns:a16="http://schemas.microsoft.com/office/drawing/2014/main" id="{3FBE7713-C23A-3A4C-831C-B2BA1E4FE5D1}"/>
              </a:ext>
            </a:extLst>
          </p:cNvPr>
          <p:cNvPicPr>
            <a:picLocks noGrp="1" noChangeAspect="1"/>
          </p:cNvPicPr>
          <p:nvPr>
            <p:ph idx="1"/>
          </p:nvPr>
        </p:nvPicPr>
        <p:blipFill>
          <a:blip r:embed="rId2"/>
          <a:stretch>
            <a:fillRect/>
          </a:stretch>
        </p:blipFill>
        <p:spPr>
          <a:xfrm>
            <a:off x="2612265" y="1445174"/>
            <a:ext cx="6967471" cy="4926154"/>
          </a:xfrm>
        </p:spPr>
      </p:pic>
      <p:sp>
        <p:nvSpPr>
          <p:cNvPr id="5" name="Rectangle 4">
            <a:extLst>
              <a:ext uri="{FF2B5EF4-FFF2-40B4-BE49-F238E27FC236}">
                <a16:creationId xmlns:a16="http://schemas.microsoft.com/office/drawing/2014/main" id="{7150A6AB-DFFE-B440-ACE1-0D3A26AF23A3}"/>
              </a:ext>
            </a:extLst>
          </p:cNvPr>
          <p:cNvSpPr/>
          <p:nvPr/>
        </p:nvSpPr>
        <p:spPr>
          <a:xfrm>
            <a:off x="5006899" y="6492875"/>
            <a:ext cx="7185102" cy="338554"/>
          </a:xfrm>
          <a:prstGeom prst="rect">
            <a:avLst/>
          </a:prstGeom>
        </p:spPr>
        <p:txBody>
          <a:bodyPr wrap="square">
            <a:spAutoFit/>
          </a:bodyPr>
          <a:lstStyle/>
          <a:p>
            <a:r>
              <a:rPr lang="en-US" sz="1600" dirty="0">
                <a:solidFill>
                  <a:schemeClr val="tx2"/>
                </a:solidFill>
                <a:sym typeface="Helvetica Light"/>
              </a:rPr>
              <a:t>McDonald, S., Mohammed, I.N., et al., 2019. </a:t>
            </a:r>
            <a:r>
              <a:rPr lang="en-US" sz="1600" i="1" dirty="0">
                <a:solidFill>
                  <a:schemeClr val="tx2"/>
                </a:solidFill>
              </a:rPr>
              <a:t>Environ.</a:t>
            </a:r>
            <a:r>
              <a:rPr lang="en-US" sz="1600" dirty="0">
                <a:solidFill>
                  <a:schemeClr val="tx2"/>
                </a:solidFill>
              </a:rPr>
              <a:t> </a:t>
            </a:r>
            <a:r>
              <a:rPr lang="en-US" sz="1600" i="1" dirty="0">
                <a:solidFill>
                  <a:schemeClr val="tx2"/>
                </a:solidFill>
              </a:rPr>
              <a:t>Modell.</a:t>
            </a:r>
            <a:r>
              <a:rPr lang="en-US" sz="1600" dirty="0">
                <a:solidFill>
                  <a:schemeClr val="tx2"/>
                </a:solidFill>
              </a:rPr>
              <a:t> </a:t>
            </a:r>
            <a:r>
              <a:rPr lang="en-US" sz="1600" i="1" dirty="0" err="1">
                <a:solidFill>
                  <a:schemeClr val="tx2"/>
                </a:solidFill>
              </a:rPr>
              <a:t>Softw</a:t>
            </a:r>
            <a:r>
              <a:rPr lang="en-US" sz="1600" i="1" dirty="0">
                <a:solidFill>
                  <a:schemeClr val="tx2"/>
                </a:solidFill>
              </a:rPr>
              <a:t>.</a:t>
            </a:r>
            <a:r>
              <a:rPr lang="en-US" sz="1600" dirty="0">
                <a:solidFill>
                  <a:schemeClr val="tx2"/>
                </a:solidFill>
              </a:rPr>
              <a:t> 120:104499</a:t>
            </a:r>
            <a:endParaRPr lang="en-US" sz="1600" dirty="0">
              <a:solidFill>
                <a:schemeClr val="tx2"/>
              </a:solidFill>
              <a:sym typeface="Helvetica Light"/>
            </a:endParaRPr>
          </a:p>
        </p:txBody>
      </p:sp>
      <p:pic>
        <p:nvPicPr>
          <p:cNvPr id="6" name="Picture 5">
            <a:extLst>
              <a:ext uri="{FF2B5EF4-FFF2-40B4-BE49-F238E27FC236}">
                <a16:creationId xmlns:a16="http://schemas.microsoft.com/office/drawing/2014/main" id="{6EDD5273-88B7-1E48-8312-9402B4B769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Tree>
    <p:extLst>
      <p:ext uri="{BB962C8B-B14F-4D97-AF65-F5344CB8AC3E}">
        <p14:creationId xmlns:p14="http://schemas.microsoft.com/office/powerpoint/2010/main" val="1453785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4B32A-2AF8-A345-8876-B455CE28D885}"/>
              </a:ext>
            </a:extLst>
          </p:cNvPr>
          <p:cNvSpPr>
            <a:spLocks noGrp="1"/>
          </p:cNvSpPr>
          <p:nvPr>
            <p:ph type="title"/>
          </p:nvPr>
        </p:nvSpPr>
        <p:spPr/>
        <p:txBody>
          <a:bodyPr/>
          <a:lstStyle/>
          <a:p>
            <a:r>
              <a:rPr lang="en-US" dirty="0"/>
              <a:t>SWAT-Online download methods</a:t>
            </a:r>
          </a:p>
        </p:txBody>
      </p:sp>
      <p:pic>
        <p:nvPicPr>
          <p:cNvPr id="6" name="Content Placeholder 5">
            <a:extLst>
              <a:ext uri="{FF2B5EF4-FFF2-40B4-BE49-F238E27FC236}">
                <a16:creationId xmlns:a16="http://schemas.microsoft.com/office/drawing/2014/main" id="{E738F643-B5CA-A341-966F-47BAEA28C7A0}"/>
              </a:ext>
            </a:extLst>
          </p:cNvPr>
          <p:cNvPicPr>
            <a:picLocks noGrp="1" noChangeAspect="1"/>
          </p:cNvPicPr>
          <p:nvPr>
            <p:ph idx="1"/>
          </p:nvPr>
        </p:nvPicPr>
        <p:blipFill>
          <a:blip r:embed="rId2"/>
          <a:stretch>
            <a:fillRect/>
          </a:stretch>
        </p:blipFill>
        <p:spPr>
          <a:xfrm>
            <a:off x="1410677" y="1493948"/>
            <a:ext cx="10203748" cy="4842457"/>
          </a:xfrm>
        </p:spPr>
      </p:pic>
      <p:sp>
        <p:nvSpPr>
          <p:cNvPr id="4" name="Rectangle 3">
            <a:extLst>
              <a:ext uri="{FF2B5EF4-FFF2-40B4-BE49-F238E27FC236}">
                <a16:creationId xmlns:a16="http://schemas.microsoft.com/office/drawing/2014/main" id="{B5BAD1CA-8631-D949-8767-B328D4E5EA92}"/>
              </a:ext>
            </a:extLst>
          </p:cNvPr>
          <p:cNvSpPr/>
          <p:nvPr/>
        </p:nvSpPr>
        <p:spPr>
          <a:xfrm>
            <a:off x="5006899" y="6492875"/>
            <a:ext cx="7185102" cy="338554"/>
          </a:xfrm>
          <a:prstGeom prst="rect">
            <a:avLst/>
          </a:prstGeom>
        </p:spPr>
        <p:txBody>
          <a:bodyPr wrap="square">
            <a:spAutoFit/>
          </a:bodyPr>
          <a:lstStyle/>
          <a:p>
            <a:r>
              <a:rPr lang="en-US" sz="1600" dirty="0">
                <a:solidFill>
                  <a:schemeClr val="tx2"/>
                </a:solidFill>
                <a:sym typeface="Helvetica Light"/>
              </a:rPr>
              <a:t>McDonald, S., Mohammed, I.N., et al., 2019. </a:t>
            </a:r>
            <a:r>
              <a:rPr lang="en-US" sz="1600" i="1" dirty="0">
                <a:solidFill>
                  <a:schemeClr val="tx2"/>
                </a:solidFill>
              </a:rPr>
              <a:t>Environ.</a:t>
            </a:r>
            <a:r>
              <a:rPr lang="en-US" sz="1600" dirty="0">
                <a:solidFill>
                  <a:schemeClr val="tx2"/>
                </a:solidFill>
              </a:rPr>
              <a:t> </a:t>
            </a:r>
            <a:r>
              <a:rPr lang="en-US" sz="1600" i="1" dirty="0">
                <a:solidFill>
                  <a:schemeClr val="tx2"/>
                </a:solidFill>
              </a:rPr>
              <a:t>Modell.</a:t>
            </a:r>
            <a:r>
              <a:rPr lang="en-US" sz="1600" dirty="0">
                <a:solidFill>
                  <a:schemeClr val="tx2"/>
                </a:solidFill>
              </a:rPr>
              <a:t> </a:t>
            </a:r>
            <a:r>
              <a:rPr lang="en-US" sz="1600" i="1" dirty="0" err="1">
                <a:solidFill>
                  <a:schemeClr val="tx2"/>
                </a:solidFill>
              </a:rPr>
              <a:t>Softw</a:t>
            </a:r>
            <a:r>
              <a:rPr lang="en-US" sz="1600" i="1" dirty="0">
                <a:solidFill>
                  <a:schemeClr val="tx2"/>
                </a:solidFill>
              </a:rPr>
              <a:t>.</a:t>
            </a:r>
            <a:r>
              <a:rPr lang="en-US" sz="1600" dirty="0">
                <a:solidFill>
                  <a:schemeClr val="tx2"/>
                </a:solidFill>
              </a:rPr>
              <a:t> 120:104499</a:t>
            </a:r>
            <a:endParaRPr lang="en-US" sz="1600" dirty="0">
              <a:solidFill>
                <a:schemeClr val="tx2"/>
              </a:solidFill>
              <a:sym typeface="Helvetica Light"/>
            </a:endParaRPr>
          </a:p>
        </p:txBody>
      </p:sp>
      <p:pic>
        <p:nvPicPr>
          <p:cNvPr id="5" name="Picture 4">
            <a:extLst>
              <a:ext uri="{FF2B5EF4-FFF2-40B4-BE49-F238E27FC236}">
                <a16:creationId xmlns:a16="http://schemas.microsoft.com/office/drawing/2014/main" id="{B502F610-1CC7-C840-B888-E2FEFDDE0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Tree>
    <p:extLst>
      <p:ext uri="{BB962C8B-B14F-4D97-AF65-F5344CB8AC3E}">
        <p14:creationId xmlns:p14="http://schemas.microsoft.com/office/powerpoint/2010/main" val="1886207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4000" r="-3000" b="-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6EE246-44A2-582F-DA29-7D79BFB28149}"/>
              </a:ext>
            </a:extLst>
          </p:cNvPr>
          <p:cNvSpPr txBox="1"/>
          <p:nvPr/>
        </p:nvSpPr>
        <p:spPr>
          <a:xfrm>
            <a:off x="0" y="5315678"/>
            <a:ext cx="2419110" cy="1077218"/>
          </a:xfrm>
          <a:prstGeom prst="rect">
            <a:avLst/>
          </a:prstGeom>
        </p:spPr>
        <p:txBody>
          <a:bodyPr wrap="square">
            <a:spAutoFit/>
          </a:bodyPr>
          <a:lstStyle>
            <a:defPPr>
              <a:defRPr lang="en-US"/>
            </a:defPPr>
            <a:lvl1pPr>
              <a:defRPr sz="1200">
                <a:solidFill>
                  <a:schemeClr val="tx2"/>
                </a:solidFill>
              </a:defRPr>
            </a:lvl1pPr>
          </a:lstStyle>
          <a:p>
            <a:r>
              <a:rPr lang="en-US" sz="1600" i="1" dirty="0">
                <a:solidFill>
                  <a:srgbClr val="FF0000"/>
                </a:solidFill>
                <a:sym typeface="Helvetica Light"/>
              </a:rPr>
              <a:t>Lower Mekong Watershed </a:t>
            </a:r>
            <a:r>
              <a:rPr lang="en-US" sz="1600" dirty="0">
                <a:solidFill>
                  <a:srgbClr val="FF0000"/>
                </a:solidFill>
                <a:sym typeface="Helvetica Light"/>
              </a:rPr>
              <a:t>modeled data from Mohammed et al., 2018. </a:t>
            </a:r>
            <a:r>
              <a:rPr lang="en-US" sz="1600" i="1" dirty="0">
                <a:solidFill>
                  <a:srgbClr val="FF0000"/>
                </a:solidFill>
              </a:rPr>
              <a:t>Remote Sens.</a:t>
            </a:r>
            <a:r>
              <a:rPr lang="en-US" sz="1600" dirty="0">
                <a:solidFill>
                  <a:srgbClr val="FF0000"/>
                </a:solidFill>
              </a:rPr>
              <a:t> 10(6):885</a:t>
            </a:r>
          </a:p>
        </p:txBody>
      </p:sp>
      <p:sp>
        <p:nvSpPr>
          <p:cNvPr id="3" name="Rounded Rectangle 2">
            <a:extLst>
              <a:ext uri="{FF2B5EF4-FFF2-40B4-BE49-F238E27FC236}">
                <a16:creationId xmlns:a16="http://schemas.microsoft.com/office/drawing/2014/main" id="{F16D6B67-DD86-8ECF-C35F-B9AB6DC3870B}"/>
              </a:ext>
            </a:extLst>
          </p:cNvPr>
          <p:cNvSpPr/>
          <p:nvPr/>
        </p:nvSpPr>
        <p:spPr>
          <a:xfrm>
            <a:off x="1926545" y="230594"/>
            <a:ext cx="2013995" cy="307624"/>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29030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838D-063D-8B4F-9831-402879625359}"/>
              </a:ext>
            </a:extLst>
          </p:cNvPr>
          <p:cNvSpPr>
            <a:spLocks noGrp="1"/>
          </p:cNvSpPr>
          <p:nvPr>
            <p:ph type="title"/>
          </p:nvPr>
        </p:nvSpPr>
        <p:spPr>
          <a:xfrm>
            <a:off x="1021750" y="4531058"/>
            <a:ext cx="4913384" cy="1683474"/>
          </a:xfrm>
        </p:spPr>
        <p:txBody>
          <a:bodyPr vert="horz" lIns="91440" tIns="45720" rIns="91440" bIns="45720" rtlCol="0" anchor="t">
            <a:normAutofit/>
          </a:bodyPr>
          <a:lstStyle/>
          <a:p>
            <a:r>
              <a:rPr lang="en-US" dirty="0"/>
              <a:t>SWAT-Online Map Layer Visualization</a:t>
            </a:r>
          </a:p>
        </p:txBody>
      </p:sp>
      <p:sp>
        <p:nvSpPr>
          <p:cNvPr id="13" name="Content Placeholder 12">
            <a:extLst>
              <a:ext uri="{FF2B5EF4-FFF2-40B4-BE49-F238E27FC236}">
                <a16:creationId xmlns:a16="http://schemas.microsoft.com/office/drawing/2014/main" id="{0CCA1F0D-0B64-4DA3-830C-D0FC832F944D}"/>
              </a:ext>
            </a:extLst>
          </p:cNvPr>
          <p:cNvSpPr>
            <a:spLocks noGrp="1"/>
          </p:cNvSpPr>
          <p:nvPr>
            <p:ph sz="half" idx="1"/>
          </p:nvPr>
        </p:nvSpPr>
        <p:spPr>
          <a:xfrm>
            <a:off x="6253810" y="4531059"/>
            <a:ext cx="4718989" cy="1683474"/>
          </a:xfrm>
        </p:spPr>
        <p:txBody>
          <a:bodyPr vert="horz" lIns="91440" tIns="45720" rIns="91440" bIns="45720" rtlCol="0">
            <a:normAutofit/>
          </a:bodyPr>
          <a:lstStyle/>
          <a:p>
            <a:r>
              <a:rPr lang="en-US" sz="1800" dirty="0"/>
              <a:t>Toggle between sub-basin and river reaches maps</a:t>
            </a:r>
          </a:p>
        </p:txBody>
      </p:sp>
      <p:pic>
        <p:nvPicPr>
          <p:cNvPr id="9" name="Content Placeholder 8" descr="Map&#10;&#10;Description automatically generated">
            <a:extLst>
              <a:ext uri="{FF2B5EF4-FFF2-40B4-BE49-F238E27FC236}">
                <a16:creationId xmlns:a16="http://schemas.microsoft.com/office/drawing/2014/main" id="{991453E1-5713-A844-A9C1-D250C705490F}"/>
              </a:ext>
            </a:extLst>
          </p:cNvPr>
          <p:cNvPicPr>
            <a:picLocks noGrp="1" noChangeAspect="1"/>
          </p:cNvPicPr>
          <p:nvPr>
            <p:ph sz="half" idx="2"/>
          </p:nvPr>
        </p:nvPicPr>
        <p:blipFill rotWithShape="1">
          <a:blip r:embed="rId3"/>
          <a:srcRect t="519" r="2" b="11348"/>
          <a:stretch/>
        </p:blipFill>
        <p:spPr>
          <a:xfrm>
            <a:off x="6138672" y="10"/>
            <a:ext cx="6050280" cy="3732653"/>
          </a:xfrm>
          <a:prstGeom prst="rect">
            <a:avLst/>
          </a:prstGeom>
        </p:spPr>
      </p:pic>
      <p:pic>
        <p:nvPicPr>
          <p:cNvPr id="7" name="Content Placeholder 6" descr="Map&#10;&#10;Description automatically generated">
            <a:extLst>
              <a:ext uri="{FF2B5EF4-FFF2-40B4-BE49-F238E27FC236}">
                <a16:creationId xmlns:a16="http://schemas.microsoft.com/office/drawing/2014/main" id="{4D9B0EC7-45D1-1748-BD8A-198655D0E268}"/>
              </a:ext>
            </a:extLst>
          </p:cNvPr>
          <p:cNvPicPr>
            <a:picLocks noChangeAspect="1"/>
          </p:cNvPicPr>
          <p:nvPr/>
        </p:nvPicPr>
        <p:blipFill rotWithShape="1">
          <a:blip r:embed="rId4"/>
          <a:srcRect r="2" b="11552"/>
          <a:stretch/>
        </p:blipFill>
        <p:spPr>
          <a:xfrm>
            <a:off x="1" y="10"/>
            <a:ext cx="6050279" cy="3732653"/>
          </a:xfrm>
          <a:prstGeom prst="rect">
            <a:avLst/>
          </a:prstGeom>
        </p:spPr>
      </p:pic>
    </p:spTree>
    <p:extLst>
      <p:ext uri="{BB962C8B-B14F-4D97-AF65-F5344CB8AC3E}">
        <p14:creationId xmlns:p14="http://schemas.microsoft.com/office/powerpoint/2010/main" val="3464360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7A131-323B-9F4A-8B77-7AA679D6A8DE}"/>
              </a:ext>
            </a:extLst>
          </p:cNvPr>
          <p:cNvSpPr>
            <a:spLocks noGrp="1"/>
          </p:cNvSpPr>
          <p:nvPr>
            <p:ph type="title"/>
          </p:nvPr>
        </p:nvSpPr>
        <p:spPr>
          <a:xfrm>
            <a:off x="1021750" y="4531058"/>
            <a:ext cx="4913384" cy="1683474"/>
          </a:xfrm>
        </p:spPr>
        <p:txBody>
          <a:bodyPr vert="horz" lIns="91440" tIns="45720" rIns="91440" bIns="45720" rtlCol="0" anchor="t">
            <a:normAutofit fontScale="90000"/>
          </a:bodyPr>
          <a:lstStyle/>
          <a:p>
            <a:r>
              <a:rPr lang="en-US" sz="4000" dirty="0"/>
              <a:t>Easy access to various input raster data.</a:t>
            </a:r>
          </a:p>
        </p:txBody>
      </p:sp>
      <p:sp>
        <p:nvSpPr>
          <p:cNvPr id="12" name="Content Placeholder 11">
            <a:extLst>
              <a:ext uri="{FF2B5EF4-FFF2-40B4-BE49-F238E27FC236}">
                <a16:creationId xmlns:a16="http://schemas.microsoft.com/office/drawing/2014/main" id="{E8D996C5-D571-47B0-84A4-B68D8E9A2011}"/>
              </a:ext>
            </a:extLst>
          </p:cNvPr>
          <p:cNvSpPr>
            <a:spLocks noGrp="1"/>
          </p:cNvSpPr>
          <p:nvPr>
            <p:ph sz="half" idx="1"/>
          </p:nvPr>
        </p:nvSpPr>
        <p:spPr>
          <a:xfrm>
            <a:off x="6253810" y="4531059"/>
            <a:ext cx="4718989" cy="1683474"/>
          </a:xfrm>
        </p:spPr>
        <p:txBody>
          <a:bodyPr vert="horz" lIns="91440" tIns="45720" rIns="91440" bIns="45720" rtlCol="0">
            <a:normAutofit/>
          </a:bodyPr>
          <a:lstStyle/>
          <a:p>
            <a:endParaRPr lang="en-US" sz="1800" dirty="0"/>
          </a:p>
        </p:txBody>
      </p:sp>
      <p:pic>
        <p:nvPicPr>
          <p:cNvPr id="8" name="Content Placeholder 7" descr="Map&#10;&#10;Description automatically generated">
            <a:extLst>
              <a:ext uri="{FF2B5EF4-FFF2-40B4-BE49-F238E27FC236}">
                <a16:creationId xmlns:a16="http://schemas.microsoft.com/office/drawing/2014/main" id="{B15686E3-8102-F740-9D5C-E66ED87BE4C1}"/>
              </a:ext>
            </a:extLst>
          </p:cNvPr>
          <p:cNvPicPr>
            <a:picLocks noGrp="1" noChangeAspect="1"/>
          </p:cNvPicPr>
          <p:nvPr>
            <p:ph sz="half" idx="2"/>
          </p:nvPr>
        </p:nvPicPr>
        <p:blipFill rotWithShape="1">
          <a:blip r:embed="rId3"/>
          <a:srcRect t="-843" r="2" b="2"/>
          <a:stretch/>
        </p:blipFill>
        <p:spPr>
          <a:xfrm>
            <a:off x="15569" y="-13928"/>
            <a:ext cx="6050279" cy="4545463"/>
          </a:xfrm>
          <a:prstGeom prst="rect">
            <a:avLst/>
          </a:prstGeom>
        </p:spPr>
      </p:pic>
      <p:pic>
        <p:nvPicPr>
          <p:cNvPr id="6" name="Content Placeholder 5" descr="Map&#10;&#10;Description automatically generated">
            <a:extLst>
              <a:ext uri="{FF2B5EF4-FFF2-40B4-BE49-F238E27FC236}">
                <a16:creationId xmlns:a16="http://schemas.microsoft.com/office/drawing/2014/main" id="{A913E718-A597-AA40-9DD7-8CD5A73EAB99}"/>
              </a:ext>
            </a:extLst>
          </p:cNvPr>
          <p:cNvPicPr>
            <a:picLocks noChangeAspect="1"/>
          </p:cNvPicPr>
          <p:nvPr/>
        </p:nvPicPr>
        <p:blipFill rotWithShape="1">
          <a:blip r:embed="rId4"/>
          <a:srcRect t="-96" r="2" b="24"/>
          <a:stretch/>
        </p:blipFill>
        <p:spPr>
          <a:xfrm>
            <a:off x="6060015" y="15568"/>
            <a:ext cx="6116415" cy="4208094"/>
          </a:xfrm>
          <a:prstGeom prst="rect">
            <a:avLst/>
          </a:prstGeom>
        </p:spPr>
      </p:pic>
    </p:spTree>
    <p:extLst>
      <p:ext uri="{BB962C8B-B14F-4D97-AF65-F5344CB8AC3E}">
        <p14:creationId xmlns:p14="http://schemas.microsoft.com/office/powerpoint/2010/main" val="1113539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10597-DCBD-C84E-8C1E-ED5759250525}"/>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dirty="0"/>
              <a:t>Sub-setting and Displaying Upstream Reaches and Subbasins</a:t>
            </a:r>
          </a:p>
        </p:txBody>
      </p:sp>
      <p:pic>
        <p:nvPicPr>
          <p:cNvPr id="7" name="Content Placeholder 6" descr="Map&#10;&#10;Description automatically generated">
            <a:extLst>
              <a:ext uri="{FF2B5EF4-FFF2-40B4-BE49-F238E27FC236}">
                <a16:creationId xmlns:a16="http://schemas.microsoft.com/office/drawing/2014/main" id="{D747FC4E-EE88-7346-BA15-D158814B33AF}"/>
              </a:ext>
            </a:extLst>
          </p:cNvPr>
          <p:cNvPicPr>
            <a:picLocks noGrp="1" noChangeAspect="1"/>
          </p:cNvPicPr>
          <p:nvPr>
            <p:ph sz="half" idx="1"/>
          </p:nvPr>
        </p:nvPicPr>
        <p:blipFill rotWithShape="1">
          <a:blip r:embed="rId2"/>
          <a:srcRect r="2" b="23320"/>
          <a:stretch/>
        </p:blipFill>
        <p:spPr>
          <a:xfrm>
            <a:off x="0" y="0"/>
            <a:ext cx="6050280" cy="4187119"/>
          </a:xfrm>
          <a:prstGeom prst="rect">
            <a:avLst/>
          </a:prstGeom>
        </p:spPr>
      </p:pic>
      <p:pic>
        <p:nvPicPr>
          <p:cNvPr id="9" name="Content Placeholder 8" descr="Map&#10;&#10;Description automatically generated">
            <a:extLst>
              <a:ext uri="{FF2B5EF4-FFF2-40B4-BE49-F238E27FC236}">
                <a16:creationId xmlns:a16="http://schemas.microsoft.com/office/drawing/2014/main" id="{DF5622F1-3815-3E40-B19A-0C6B609E3337}"/>
              </a:ext>
            </a:extLst>
          </p:cNvPr>
          <p:cNvPicPr>
            <a:picLocks noGrp="1" noChangeAspect="1"/>
          </p:cNvPicPr>
          <p:nvPr>
            <p:ph sz="half" idx="2"/>
          </p:nvPr>
        </p:nvPicPr>
        <p:blipFill rotWithShape="1">
          <a:blip r:embed="rId3"/>
          <a:srcRect t="11775" r="2" b="11545"/>
          <a:stretch/>
        </p:blipFill>
        <p:spPr>
          <a:xfrm>
            <a:off x="6050280" y="28750"/>
            <a:ext cx="6050260" cy="4187119"/>
          </a:xfrm>
          <a:prstGeom prst="rect">
            <a:avLst/>
          </a:prstGeom>
        </p:spPr>
      </p:pic>
    </p:spTree>
    <p:extLst>
      <p:ext uri="{BB962C8B-B14F-4D97-AF65-F5344CB8AC3E}">
        <p14:creationId xmlns:p14="http://schemas.microsoft.com/office/powerpoint/2010/main" val="764509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413B-9D5B-F244-9360-93057700E3B2}"/>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3000" dirty="0"/>
              <a:t>Sub-setting and Displaying Upstream Reaches and Subbasins </a:t>
            </a:r>
            <a:r>
              <a:rPr lang="en-US" sz="3000" cap="all" dirty="0"/>
              <a:t>(2)</a:t>
            </a:r>
          </a:p>
        </p:txBody>
      </p:sp>
      <p:pic>
        <p:nvPicPr>
          <p:cNvPr id="6" name="Content Placeholder 5" descr="Map&#10;&#10;Description automatically generated">
            <a:extLst>
              <a:ext uri="{FF2B5EF4-FFF2-40B4-BE49-F238E27FC236}">
                <a16:creationId xmlns:a16="http://schemas.microsoft.com/office/drawing/2014/main" id="{30A37D94-3B3B-B74C-8B0C-C148A067836B}"/>
              </a:ext>
            </a:extLst>
          </p:cNvPr>
          <p:cNvPicPr>
            <a:picLocks noGrp="1" noChangeAspect="1"/>
          </p:cNvPicPr>
          <p:nvPr>
            <p:ph sz="half" idx="1"/>
          </p:nvPr>
        </p:nvPicPr>
        <p:blipFill rotWithShape="1">
          <a:blip r:embed="rId2"/>
          <a:srcRect t="617" r="2" b="1128"/>
          <a:stretch/>
        </p:blipFill>
        <p:spPr>
          <a:xfrm>
            <a:off x="434936" y="27592"/>
            <a:ext cx="5120492" cy="4565818"/>
          </a:xfrm>
          <a:prstGeom prst="rect">
            <a:avLst/>
          </a:prstGeom>
        </p:spPr>
      </p:pic>
      <p:pic>
        <p:nvPicPr>
          <p:cNvPr id="8" name="Content Placeholder 7" descr="Map&#10;&#10;Description automatically generated">
            <a:extLst>
              <a:ext uri="{FF2B5EF4-FFF2-40B4-BE49-F238E27FC236}">
                <a16:creationId xmlns:a16="http://schemas.microsoft.com/office/drawing/2014/main" id="{7DC2AC6B-728C-5949-BDBB-9F1807F3CA2B}"/>
              </a:ext>
            </a:extLst>
          </p:cNvPr>
          <p:cNvPicPr>
            <a:picLocks noGrp="1" noChangeAspect="1"/>
          </p:cNvPicPr>
          <p:nvPr>
            <p:ph sz="half" idx="2"/>
          </p:nvPr>
        </p:nvPicPr>
        <p:blipFill rotWithShape="1">
          <a:blip r:embed="rId3"/>
          <a:srcRect t="759" r="2" b="716"/>
          <a:stretch/>
        </p:blipFill>
        <p:spPr>
          <a:xfrm>
            <a:off x="5545126" y="13910"/>
            <a:ext cx="5120535" cy="4565818"/>
          </a:xfrm>
          <a:prstGeom prst="rect">
            <a:avLst/>
          </a:prstGeom>
        </p:spPr>
      </p:pic>
    </p:spTree>
    <p:extLst>
      <p:ext uri="{BB962C8B-B14F-4D97-AF65-F5344CB8AC3E}">
        <p14:creationId xmlns:p14="http://schemas.microsoft.com/office/powerpoint/2010/main" val="2693323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805003-50AA-5046-9577-95FD7C731898}"/>
              </a:ext>
            </a:extLst>
          </p:cNvPr>
          <p:cNvSpPr>
            <a:spLocks noGrp="1"/>
          </p:cNvSpPr>
          <p:nvPr>
            <p:ph type="title"/>
          </p:nvPr>
        </p:nvSpPr>
        <p:spPr>
          <a:xfrm>
            <a:off x="1371600" y="685800"/>
            <a:ext cx="9820656" cy="1325563"/>
          </a:xfrm>
        </p:spPr>
        <p:txBody>
          <a:bodyPr>
            <a:normAutofit/>
          </a:bodyPr>
          <a:lstStyle/>
          <a:p>
            <a:r>
              <a:rPr lang="en-US" sz="4000" dirty="0"/>
              <a:t>SWAT-Online Time-series Visualization</a:t>
            </a:r>
          </a:p>
        </p:txBody>
      </p:sp>
      <p:pic>
        <p:nvPicPr>
          <p:cNvPr id="7" name="Content Placeholder 7">
            <a:extLst>
              <a:ext uri="{FF2B5EF4-FFF2-40B4-BE49-F238E27FC236}">
                <a16:creationId xmlns:a16="http://schemas.microsoft.com/office/drawing/2014/main" id="{EFD789FD-2CFA-3645-81AC-0353D752C2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3539" y="1497630"/>
            <a:ext cx="8967445" cy="4731758"/>
          </a:xfrm>
        </p:spPr>
      </p:pic>
      <p:pic>
        <p:nvPicPr>
          <p:cNvPr id="13" name="Picture 12">
            <a:extLst>
              <a:ext uri="{FF2B5EF4-FFF2-40B4-BE49-F238E27FC236}">
                <a16:creationId xmlns:a16="http://schemas.microsoft.com/office/drawing/2014/main" id="{35854DE1-D91B-CA42-BC4D-89F671616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
        <p:nvSpPr>
          <p:cNvPr id="6" name="Rectangle 5">
            <a:extLst>
              <a:ext uri="{FF2B5EF4-FFF2-40B4-BE49-F238E27FC236}">
                <a16:creationId xmlns:a16="http://schemas.microsoft.com/office/drawing/2014/main" id="{68316B50-2ED4-E447-9F69-2CF8E12A31D1}"/>
              </a:ext>
            </a:extLst>
          </p:cNvPr>
          <p:cNvSpPr/>
          <p:nvPr/>
        </p:nvSpPr>
        <p:spPr>
          <a:xfrm>
            <a:off x="5006899" y="6492875"/>
            <a:ext cx="7185102" cy="338554"/>
          </a:xfrm>
          <a:prstGeom prst="rect">
            <a:avLst/>
          </a:prstGeom>
        </p:spPr>
        <p:txBody>
          <a:bodyPr wrap="square">
            <a:spAutoFit/>
          </a:bodyPr>
          <a:lstStyle/>
          <a:p>
            <a:r>
              <a:rPr lang="en-US" sz="1600" dirty="0">
                <a:solidFill>
                  <a:schemeClr val="tx2"/>
                </a:solidFill>
                <a:sym typeface="Helvetica Light"/>
              </a:rPr>
              <a:t>McDonald, S., Mohammed, I.N., et al., 2019. </a:t>
            </a:r>
            <a:r>
              <a:rPr lang="en-US" sz="1600" i="1" dirty="0">
                <a:solidFill>
                  <a:schemeClr val="tx2"/>
                </a:solidFill>
              </a:rPr>
              <a:t>Environ.</a:t>
            </a:r>
            <a:r>
              <a:rPr lang="en-US" sz="1600" dirty="0">
                <a:solidFill>
                  <a:schemeClr val="tx2"/>
                </a:solidFill>
              </a:rPr>
              <a:t> </a:t>
            </a:r>
            <a:r>
              <a:rPr lang="en-US" sz="1600" i="1" dirty="0">
                <a:solidFill>
                  <a:schemeClr val="tx2"/>
                </a:solidFill>
              </a:rPr>
              <a:t>Modell.</a:t>
            </a:r>
            <a:r>
              <a:rPr lang="en-US" sz="1600" dirty="0">
                <a:solidFill>
                  <a:schemeClr val="tx2"/>
                </a:solidFill>
              </a:rPr>
              <a:t> </a:t>
            </a:r>
            <a:r>
              <a:rPr lang="en-US" sz="1600" i="1" dirty="0" err="1">
                <a:solidFill>
                  <a:schemeClr val="tx2"/>
                </a:solidFill>
              </a:rPr>
              <a:t>Softw</a:t>
            </a:r>
            <a:r>
              <a:rPr lang="en-US" sz="1600" i="1" dirty="0">
                <a:solidFill>
                  <a:schemeClr val="tx2"/>
                </a:solidFill>
              </a:rPr>
              <a:t>.</a:t>
            </a:r>
            <a:r>
              <a:rPr lang="en-US" sz="1600" dirty="0">
                <a:solidFill>
                  <a:schemeClr val="tx2"/>
                </a:solidFill>
              </a:rPr>
              <a:t> 120:104499</a:t>
            </a:r>
            <a:endParaRPr lang="en-US" sz="1600" dirty="0">
              <a:solidFill>
                <a:schemeClr val="tx2"/>
              </a:solidFill>
              <a:sym typeface="Helvetica Light"/>
            </a:endParaRPr>
          </a:p>
        </p:txBody>
      </p:sp>
      <p:pic>
        <p:nvPicPr>
          <p:cNvPr id="2" name="Picture 1">
            <a:extLst>
              <a:ext uri="{FF2B5EF4-FFF2-40B4-BE49-F238E27FC236}">
                <a16:creationId xmlns:a16="http://schemas.microsoft.com/office/drawing/2014/main" id="{FD0C7B9A-50AF-2044-A1DF-C662D0EA7B9C}"/>
              </a:ext>
            </a:extLst>
          </p:cNvPr>
          <p:cNvPicPr>
            <a:picLocks noChangeAspect="1"/>
          </p:cNvPicPr>
          <p:nvPr/>
        </p:nvPicPr>
        <p:blipFill>
          <a:blip r:embed="rId5"/>
          <a:stretch>
            <a:fillRect/>
          </a:stretch>
        </p:blipFill>
        <p:spPr>
          <a:xfrm>
            <a:off x="623316" y="5573751"/>
            <a:ext cx="1295400" cy="1295400"/>
          </a:xfrm>
          <a:prstGeom prst="rect">
            <a:avLst/>
          </a:prstGeom>
        </p:spPr>
      </p:pic>
    </p:spTree>
    <p:extLst>
      <p:ext uri="{BB962C8B-B14F-4D97-AF65-F5344CB8AC3E}">
        <p14:creationId xmlns:p14="http://schemas.microsoft.com/office/powerpoint/2010/main" val="1016580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23125-651A-504C-AD32-4495106829FC}"/>
              </a:ext>
            </a:extLst>
          </p:cNvPr>
          <p:cNvSpPr>
            <a:spLocks noGrp="1"/>
          </p:cNvSpPr>
          <p:nvPr>
            <p:ph type="title"/>
          </p:nvPr>
        </p:nvSpPr>
        <p:spPr/>
        <p:txBody>
          <a:bodyPr/>
          <a:lstStyle/>
          <a:p>
            <a:r>
              <a:rPr lang="en-US" dirty="0" err="1"/>
              <a:t>NASAacces</a:t>
            </a:r>
            <a:r>
              <a:rPr lang="en-US" dirty="0"/>
              <a:t> &amp; SWAT-Online Benefits</a:t>
            </a:r>
          </a:p>
        </p:txBody>
      </p:sp>
      <p:sp>
        <p:nvSpPr>
          <p:cNvPr id="3" name="Content Placeholder 2">
            <a:extLst>
              <a:ext uri="{FF2B5EF4-FFF2-40B4-BE49-F238E27FC236}">
                <a16:creationId xmlns:a16="http://schemas.microsoft.com/office/drawing/2014/main" id="{237C5744-70FC-DE42-ADEB-834720E24F2A}"/>
              </a:ext>
            </a:extLst>
          </p:cNvPr>
          <p:cNvSpPr>
            <a:spLocks noGrp="1"/>
          </p:cNvSpPr>
          <p:nvPr>
            <p:ph idx="1"/>
          </p:nvPr>
        </p:nvSpPr>
        <p:spPr/>
        <p:txBody>
          <a:bodyPr>
            <a:normAutofit/>
          </a:bodyPr>
          <a:lstStyle/>
          <a:p>
            <a:r>
              <a:rPr lang="en-US" dirty="0"/>
              <a:t>The benefits of these decision support tools are seen as:</a:t>
            </a:r>
          </a:p>
          <a:p>
            <a:pPr lvl="1"/>
            <a:r>
              <a:rPr lang="en-US" dirty="0"/>
              <a:t>Saving time for scientists tasked with analyzing weather and climate data as well as developing hydrological models.</a:t>
            </a:r>
          </a:p>
          <a:p>
            <a:pPr lvl="1"/>
            <a:r>
              <a:rPr lang="en-US" dirty="0"/>
              <a:t>Bridging the gap for non-technically trained stakeholders and decision makers charged with water, climate and environmental management decisions.</a:t>
            </a:r>
          </a:p>
          <a:p>
            <a:pPr lvl="1"/>
            <a:r>
              <a:rPr lang="en-US" dirty="0"/>
              <a:t>Readiness for addressing the needs of LaPlata Basin.</a:t>
            </a:r>
          </a:p>
          <a:p>
            <a:pPr lvl="1"/>
            <a:endParaRPr lang="en-US" dirty="0"/>
          </a:p>
          <a:p>
            <a:endParaRPr lang="en-US" dirty="0"/>
          </a:p>
        </p:txBody>
      </p:sp>
      <p:pic>
        <p:nvPicPr>
          <p:cNvPr id="4" name="Picture 3">
            <a:extLst>
              <a:ext uri="{FF2B5EF4-FFF2-40B4-BE49-F238E27FC236}">
                <a16:creationId xmlns:a16="http://schemas.microsoft.com/office/drawing/2014/main" id="{867B80A9-1E65-A842-BC43-DDEEB5604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Tree>
    <p:extLst>
      <p:ext uri="{BB962C8B-B14F-4D97-AF65-F5344CB8AC3E}">
        <p14:creationId xmlns:p14="http://schemas.microsoft.com/office/powerpoint/2010/main" val="1277576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853F7-249C-FC48-A16D-2F275DB8DC39}"/>
              </a:ext>
            </a:extLst>
          </p:cNvPr>
          <p:cNvSpPr>
            <a:spLocks noGrp="1"/>
          </p:cNvSpPr>
          <p:nvPr>
            <p:ph type="title"/>
          </p:nvPr>
        </p:nvSpPr>
        <p:spPr>
          <a:xfrm>
            <a:off x="1371600" y="304800"/>
            <a:ext cx="10067544" cy="1128559"/>
          </a:xfrm>
        </p:spPr>
        <p:txBody>
          <a:bodyPr>
            <a:normAutofit fontScale="90000"/>
          </a:bodyPr>
          <a:lstStyle/>
          <a:p>
            <a:r>
              <a:rPr lang="en-US" sz="4000" dirty="0"/>
              <a:t>SWAT-Online Clipping, Computing and Displaying Raster Information</a:t>
            </a:r>
          </a:p>
        </p:txBody>
      </p:sp>
      <p:cxnSp>
        <p:nvCxnSpPr>
          <p:cNvPr id="6" name="Straight Connector 5">
            <a:extLst>
              <a:ext uri="{FF2B5EF4-FFF2-40B4-BE49-F238E27FC236}">
                <a16:creationId xmlns:a16="http://schemas.microsoft.com/office/drawing/2014/main" id="{F30A64AC-73D3-094F-9E8D-82639B61196E}"/>
              </a:ext>
            </a:extLst>
          </p:cNvPr>
          <p:cNvCxnSpPr>
            <a:cxnSpLocks/>
          </p:cNvCxnSpPr>
          <p:nvPr/>
        </p:nvCxnSpPr>
        <p:spPr>
          <a:xfrm flipH="1">
            <a:off x="5777687" y="1419367"/>
            <a:ext cx="1" cy="4962395"/>
          </a:xfrm>
          <a:prstGeom prst="line">
            <a:avLst/>
          </a:prstGeom>
          <a:ln w="1905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D99433B3-4CA8-1F49-B34A-71AD291250CF}"/>
              </a:ext>
            </a:extLst>
          </p:cNvPr>
          <p:cNvCxnSpPr>
            <a:cxnSpLocks/>
            <a:endCxn id="12" idx="3"/>
          </p:cNvCxnSpPr>
          <p:nvPr/>
        </p:nvCxnSpPr>
        <p:spPr>
          <a:xfrm>
            <a:off x="1446818" y="3900565"/>
            <a:ext cx="98778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BA49429-52DC-9141-9BEE-A3AB399DEC92}"/>
              </a:ext>
            </a:extLst>
          </p:cNvPr>
          <p:cNvGrpSpPr/>
          <p:nvPr/>
        </p:nvGrpSpPr>
        <p:grpSpPr>
          <a:xfrm>
            <a:off x="1437674" y="1419367"/>
            <a:ext cx="9887035" cy="4962395"/>
            <a:chOff x="1700477" y="-1"/>
            <a:chExt cx="20983046" cy="13716002"/>
          </a:xfrm>
        </p:grpSpPr>
        <p:pic>
          <p:nvPicPr>
            <p:cNvPr id="16" name="Picture 15">
              <a:extLst>
                <a:ext uri="{FF2B5EF4-FFF2-40B4-BE49-F238E27FC236}">
                  <a16:creationId xmlns:a16="http://schemas.microsoft.com/office/drawing/2014/main" id="{6BF7BDD0-7829-084A-B60A-C689AFD472CB}"/>
                </a:ext>
              </a:extLst>
            </p:cNvPr>
            <p:cNvPicPr>
              <a:picLocks noChangeAspect="1"/>
            </p:cNvPicPr>
            <p:nvPr/>
          </p:nvPicPr>
          <p:blipFill>
            <a:blip r:embed="rId3"/>
            <a:stretch>
              <a:fillRect/>
            </a:stretch>
          </p:blipFill>
          <p:spPr>
            <a:xfrm>
              <a:off x="12218048" y="38677"/>
              <a:ext cx="10441563" cy="6794510"/>
            </a:xfrm>
            <a:prstGeom prst="rect">
              <a:avLst/>
            </a:prstGeom>
          </p:spPr>
        </p:pic>
        <p:pic>
          <p:nvPicPr>
            <p:cNvPr id="9" name="Picture 8">
              <a:extLst>
                <a:ext uri="{FF2B5EF4-FFF2-40B4-BE49-F238E27FC236}">
                  <a16:creationId xmlns:a16="http://schemas.microsoft.com/office/drawing/2014/main" id="{050455C5-C5CB-4743-A956-3BA120E89563}"/>
                </a:ext>
              </a:extLst>
            </p:cNvPr>
            <p:cNvPicPr>
              <a:picLocks noChangeAspect="1"/>
            </p:cNvPicPr>
            <p:nvPr/>
          </p:nvPicPr>
          <p:blipFill>
            <a:blip r:embed="rId4"/>
            <a:stretch>
              <a:fillRect/>
            </a:stretch>
          </p:blipFill>
          <p:spPr>
            <a:xfrm>
              <a:off x="1726263" y="6896677"/>
              <a:ext cx="10441563" cy="6794510"/>
            </a:xfrm>
            <a:prstGeom prst="rect">
              <a:avLst/>
            </a:prstGeom>
          </p:spPr>
        </p:pic>
        <p:pic>
          <p:nvPicPr>
            <p:cNvPr id="10" name="Picture 9">
              <a:extLst>
                <a:ext uri="{FF2B5EF4-FFF2-40B4-BE49-F238E27FC236}">
                  <a16:creationId xmlns:a16="http://schemas.microsoft.com/office/drawing/2014/main" id="{3FA94A4F-C7B3-9D40-9E46-686140DC0524}"/>
                </a:ext>
              </a:extLst>
            </p:cNvPr>
            <p:cNvPicPr>
              <a:picLocks noChangeAspect="1"/>
            </p:cNvPicPr>
            <p:nvPr/>
          </p:nvPicPr>
          <p:blipFill>
            <a:blip r:embed="rId5"/>
            <a:stretch>
              <a:fillRect/>
            </a:stretch>
          </p:blipFill>
          <p:spPr>
            <a:xfrm>
              <a:off x="12218048" y="6896677"/>
              <a:ext cx="10441563" cy="6794510"/>
            </a:xfrm>
            <a:prstGeom prst="rect">
              <a:avLst/>
            </a:prstGeom>
          </p:spPr>
        </p:pic>
        <p:pic>
          <p:nvPicPr>
            <p:cNvPr id="11" name="Picture 10">
              <a:extLst>
                <a:ext uri="{FF2B5EF4-FFF2-40B4-BE49-F238E27FC236}">
                  <a16:creationId xmlns:a16="http://schemas.microsoft.com/office/drawing/2014/main" id="{1383C3C7-C2B8-8B40-978D-1A09D10197DE}"/>
                </a:ext>
              </a:extLst>
            </p:cNvPr>
            <p:cNvPicPr>
              <a:picLocks noChangeAspect="1"/>
            </p:cNvPicPr>
            <p:nvPr/>
          </p:nvPicPr>
          <p:blipFill>
            <a:blip r:embed="rId6"/>
            <a:stretch>
              <a:fillRect/>
            </a:stretch>
          </p:blipFill>
          <p:spPr>
            <a:xfrm>
              <a:off x="1726263" y="38677"/>
              <a:ext cx="10441563" cy="6794510"/>
            </a:xfrm>
            <a:prstGeom prst="rect">
              <a:avLst/>
            </a:prstGeom>
          </p:spPr>
        </p:pic>
        <p:sp>
          <p:nvSpPr>
            <p:cNvPr id="12" name="Rectangle 11">
              <a:extLst>
                <a:ext uri="{FF2B5EF4-FFF2-40B4-BE49-F238E27FC236}">
                  <a16:creationId xmlns:a16="http://schemas.microsoft.com/office/drawing/2014/main" id="{B8A5120D-930D-4B44-AF17-D6CD6875F955}"/>
                </a:ext>
              </a:extLst>
            </p:cNvPr>
            <p:cNvSpPr/>
            <p:nvPr/>
          </p:nvSpPr>
          <p:spPr>
            <a:xfrm>
              <a:off x="1700477" y="-1"/>
              <a:ext cx="20983046" cy="1371600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4912" tIns="77457" rIns="154912" bIns="77457" numCol="1" spcCol="0" rtlCol="0" fromWordArt="0" anchor="ctr" anchorCtr="0" forceAA="0" compatLnSpc="1">
              <a:prstTxWarp prst="textNoShape">
                <a:avLst/>
              </a:prstTxWarp>
              <a:noAutofit/>
            </a:bodyPr>
            <a:lstStyle/>
            <a:p>
              <a:pPr algn="ctr"/>
              <a:endParaRPr lang="en-US" sz="3049"/>
            </a:p>
          </p:txBody>
        </p:sp>
        <p:sp>
          <p:nvSpPr>
            <p:cNvPr id="13" name="TextBox 12">
              <a:extLst>
                <a:ext uri="{FF2B5EF4-FFF2-40B4-BE49-F238E27FC236}">
                  <a16:creationId xmlns:a16="http://schemas.microsoft.com/office/drawing/2014/main" id="{E9DE1F73-0B40-5440-A85F-0EF4270973CE}"/>
                </a:ext>
              </a:extLst>
            </p:cNvPr>
            <p:cNvSpPr txBox="1"/>
            <p:nvPr/>
          </p:nvSpPr>
          <p:spPr>
            <a:xfrm>
              <a:off x="1906873" y="5225032"/>
              <a:ext cx="1281723" cy="1276037"/>
            </a:xfrm>
            <a:prstGeom prst="rect">
              <a:avLst/>
            </a:prstGeom>
            <a:noFill/>
          </p:spPr>
          <p:txBody>
            <a:bodyPr wrap="square" rtlCol="0">
              <a:spAutoFit/>
            </a:bodyPr>
            <a:lstStyle/>
            <a:p>
              <a:r>
                <a:rPr lang="en-US" sz="2400" b="1" dirty="0"/>
                <a:t>(A)</a:t>
              </a:r>
            </a:p>
          </p:txBody>
        </p:sp>
        <p:sp>
          <p:nvSpPr>
            <p:cNvPr id="14" name="TextBox 13">
              <a:extLst>
                <a:ext uri="{FF2B5EF4-FFF2-40B4-BE49-F238E27FC236}">
                  <a16:creationId xmlns:a16="http://schemas.microsoft.com/office/drawing/2014/main" id="{B4A448EF-BDAB-C94A-A3C2-A29ABFF05C70}"/>
                </a:ext>
              </a:extLst>
            </p:cNvPr>
            <p:cNvSpPr txBox="1"/>
            <p:nvPr/>
          </p:nvSpPr>
          <p:spPr>
            <a:xfrm>
              <a:off x="1906873" y="11943848"/>
              <a:ext cx="1281723" cy="1276037"/>
            </a:xfrm>
            <a:prstGeom prst="rect">
              <a:avLst/>
            </a:prstGeom>
            <a:noFill/>
          </p:spPr>
          <p:txBody>
            <a:bodyPr wrap="square" rtlCol="0">
              <a:spAutoFit/>
            </a:bodyPr>
            <a:lstStyle/>
            <a:p>
              <a:r>
                <a:rPr lang="en-US" sz="2400" b="1" dirty="0"/>
                <a:t>(B)</a:t>
              </a:r>
            </a:p>
          </p:txBody>
        </p:sp>
        <p:sp>
          <p:nvSpPr>
            <p:cNvPr id="15" name="TextBox 14">
              <a:extLst>
                <a:ext uri="{FF2B5EF4-FFF2-40B4-BE49-F238E27FC236}">
                  <a16:creationId xmlns:a16="http://schemas.microsoft.com/office/drawing/2014/main" id="{411CFF04-0FF3-844F-8A0B-A8A2F6DFD2BD}"/>
                </a:ext>
              </a:extLst>
            </p:cNvPr>
            <p:cNvSpPr txBox="1"/>
            <p:nvPr/>
          </p:nvSpPr>
          <p:spPr>
            <a:xfrm>
              <a:off x="12470117" y="11943848"/>
              <a:ext cx="1201448" cy="1276037"/>
            </a:xfrm>
            <a:prstGeom prst="rect">
              <a:avLst/>
            </a:prstGeom>
            <a:noFill/>
          </p:spPr>
          <p:txBody>
            <a:bodyPr wrap="square" rtlCol="0">
              <a:spAutoFit/>
            </a:bodyPr>
            <a:lstStyle/>
            <a:p>
              <a:r>
                <a:rPr lang="en-US" sz="2400" b="1" dirty="0"/>
                <a:t>(D)</a:t>
              </a:r>
            </a:p>
          </p:txBody>
        </p:sp>
        <p:sp>
          <p:nvSpPr>
            <p:cNvPr id="17" name="TextBox 16">
              <a:extLst>
                <a:ext uri="{FF2B5EF4-FFF2-40B4-BE49-F238E27FC236}">
                  <a16:creationId xmlns:a16="http://schemas.microsoft.com/office/drawing/2014/main" id="{ADF7147A-97EC-244C-869D-EAD338084892}"/>
                </a:ext>
              </a:extLst>
            </p:cNvPr>
            <p:cNvSpPr txBox="1"/>
            <p:nvPr/>
          </p:nvSpPr>
          <p:spPr>
            <a:xfrm>
              <a:off x="12470117" y="5187240"/>
              <a:ext cx="1201448" cy="1276037"/>
            </a:xfrm>
            <a:prstGeom prst="rect">
              <a:avLst/>
            </a:prstGeom>
            <a:noFill/>
          </p:spPr>
          <p:txBody>
            <a:bodyPr wrap="square" rtlCol="0">
              <a:spAutoFit/>
            </a:bodyPr>
            <a:lstStyle/>
            <a:p>
              <a:r>
                <a:rPr lang="en-US" sz="2400" b="1" dirty="0"/>
                <a:t>(C)</a:t>
              </a:r>
            </a:p>
          </p:txBody>
        </p:sp>
      </p:grpSp>
      <p:pic>
        <p:nvPicPr>
          <p:cNvPr id="18" name="Picture 17">
            <a:extLst>
              <a:ext uri="{FF2B5EF4-FFF2-40B4-BE49-F238E27FC236}">
                <a16:creationId xmlns:a16="http://schemas.microsoft.com/office/drawing/2014/main" id="{6A005EBE-37A6-3E40-A3A1-811177E301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cxnSp>
        <p:nvCxnSpPr>
          <p:cNvPr id="20" name="Straight Connector 19">
            <a:extLst>
              <a:ext uri="{FF2B5EF4-FFF2-40B4-BE49-F238E27FC236}">
                <a16:creationId xmlns:a16="http://schemas.microsoft.com/office/drawing/2014/main" id="{2AF709A6-C195-C74D-8008-720B94138803}"/>
              </a:ext>
            </a:extLst>
          </p:cNvPr>
          <p:cNvCxnSpPr>
            <a:cxnSpLocks/>
            <a:stCxn id="12" idx="2"/>
            <a:endCxn id="12" idx="0"/>
          </p:cNvCxnSpPr>
          <p:nvPr/>
        </p:nvCxnSpPr>
        <p:spPr>
          <a:xfrm flipV="1">
            <a:off x="6381192" y="1419367"/>
            <a:ext cx="0" cy="49623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6505A95-D1DF-E840-A8DD-B23F8B07141F}"/>
              </a:ext>
            </a:extLst>
          </p:cNvPr>
          <p:cNvSpPr/>
          <p:nvPr/>
        </p:nvSpPr>
        <p:spPr>
          <a:xfrm>
            <a:off x="5006899" y="6492875"/>
            <a:ext cx="7185102" cy="338554"/>
          </a:xfrm>
          <a:prstGeom prst="rect">
            <a:avLst/>
          </a:prstGeom>
        </p:spPr>
        <p:txBody>
          <a:bodyPr wrap="square">
            <a:spAutoFit/>
          </a:bodyPr>
          <a:lstStyle/>
          <a:p>
            <a:r>
              <a:rPr lang="en-US" sz="1600" dirty="0">
                <a:solidFill>
                  <a:schemeClr val="tx2"/>
                </a:solidFill>
                <a:sym typeface="Helvetica Light"/>
              </a:rPr>
              <a:t>McDonald, S., Mohammed, I.N., et al., 2019. </a:t>
            </a:r>
            <a:r>
              <a:rPr lang="en-US" sz="1600" i="1" dirty="0">
                <a:solidFill>
                  <a:schemeClr val="tx2"/>
                </a:solidFill>
              </a:rPr>
              <a:t>Environ.</a:t>
            </a:r>
            <a:r>
              <a:rPr lang="en-US" sz="1600" dirty="0">
                <a:solidFill>
                  <a:schemeClr val="tx2"/>
                </a:solidFill>
              </a:rPr>
              <a:t> </a:t>
            </a:r>
            <a:r>
              <a:rPr lang="en-US" sz="1600" i="1" dirty="0">
                <a:solidFill>
                  <a:schemeClr val="tx2"/>
                </a:solidFill>
              </a:rPr>
              <a:t>Modell.</a:t>
            </a:r>
            <a:r>
              <a:rPr lang="en-US" sz="1600" dirty="0">
                <a:solidFill>
                  <a:schemeClr val="tx2"/>
                </a:solidFill>
              </a:rPr>
              <a:t> </a:t>
            </a:r>
            <a:r>
              <a:rPr lang="en-US" sz="1600" i="1" dirty="0" err="1">
                <a:solidFill>
                  <a:schemeClr val="tx2"/>
                </a:solidFill>
              </a:rPr>
              <a:t>Softw</a:t>
            </a:r>
            <a:r>
              <a:rPr lang="en-US" sz="1600" i="1" dirty="0">
                <a:solidFill>
                  <a:schemeClr val="tx2"/>
                </a:solidFill>
              </a:rPr>
              <a:t>.</a:t>
            </a:r>
            <a:r>
              <a:rPr lang="en-US" sz="1600" dirty="0">
                <a:solidFill>
                  <a:schemeClr val="tx2"/>
                </a:solidFill>
              </a:rPr>
              <a:t> 120:104499</a:t>
            </a:r>
            <a:endParaRPr lang="en-US" sz="1600" dirty="0">
              <a:solidFill>
                <a:schemeClr val="tx2"/>
              </a:solidFill>
              <a:sym typeface="Helvetica Light"/>
            </a:endParaRPr>
          </a:p>
        </p:txBody>
      </p:sp>
    </p:spTree>
    <p:extLst>
      <p:ext uri="{BB962C8B-B14F-4D97-AF65-F5344CB8AC3E}">
        <p14:creationId xmlns:p14="http://schemas.microsoft.com/office/powerpoint/2010/main" val="4033589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4000" r="-3000" b="-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7C966E-6E33-7E56-4C0E-B03F9BC38C7C}"/>
              </a:ext>
            </a:extLst>
          </p:cNvPr>
          <p:cNvSpPr/>
          <p:nvPr/>
        </p:nvSpPr>
        <p:spPr>
          <a:xfrm>
            <a:off x="7018438" y="1129272"/>
            <a:ext cx="3952300" cy="369332"/>
          </a:xfrm>
          <a:prstGeom prst="rect">
            <a:avLst/>
          </a:prstGeom>
          <a:ln w="25400">
            <a:solidFill>
              <a:srgbClr val="FF0000"/>
            </a:solidFill>
          </a:ln>
        </p:spPr>
        <p:txBody>
          <a:bodyPr wrap="none">
            <a:spAutoFit/>
          </a:bodyPr>
          <a:lstStyle/>
          <a:p>
            <a:r>
              <a:rPr lang="en-US" dirty="0">
                <a:solidFill>
                  <a:schemeClr val="bg1"/>
                </a:solidFill>
                <a:highlight>
                  <a:srgbClr val="FFFF00"/>
                </a:highlight>
                <a:hlinkClick r:id="rId3"/>
              </a:rPr>
              <a:t>https://mekong-swat.servirglobal.net/</a:t>
            </a:r>
            <a:r>
              <a:rPr lang="en-US" dirty="0">
                <a:solidFill>
                  <a:schemeClr val="bg1"/>
                </a:solidFill>
                <a:highlight>
                  <a:srgbClr val="FFFF00"/>
                </a:highlight>
              </a:rPr>
              <a:t> </a:t>
            </a:r>
          </a:p>
        </p:txBody>
      </p:sp>
      <p:sp>
        <p:nvSpPr>
          <p:cNvPr id="3" name="Down Arrow 2">
            <a:extLst>
              <a:ext uri="{FF2B5EF4-FFF2-40B4-BE49-F238E27FC236}">
                <a16:creationId xmlns:a16="http://schemas.microsoft.com/office/drawing/2014/main" id="{4F55A853-90D9-7B38-8F2F-94BA52B60E96}"/>
              </a:ext>
            </a:extLst>
          </p:cNvPr>
          <p:cNvSpPr/>
          <p:nvPr/>
        </p:nvSpPr>
        <p:spPr>
          <a:xfrm rot="2839009">
            <a:off x="5902306" y="722976"/>
            <a:ext cx="501805" cy="5962126"/>
          </a:xfrm>
          <a:prstGeom prst="downArrow">
            <a:avLst/>
          </a:prstGeom>
          <a:solidFill>
            <a:srgbClr val="FF0000"/>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Rectangle 3">
            <a:extLst>
              <a:ext uri="{FF2B5EF4-FFF2-40B4-BE49-F238E27FC236}">
                <a16:creationId xmlns:a16="http://schemas.microsoft.com/office/drawing/2014/main" id="{DCA081CA-12C4-B793-D734-B4E2850F5FB9}"/>
              </a:ext>
            </a:extLst>
          </p:cNvPr>
          <p:cNvSpPr/>
          <p:nvPr/>
        </p:nvSpPr>
        <p:spPr>
          <a:xfrm>
            <a:off x="646771" y="243068"/>
            <a:ext cx="1817649" cy="25873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itle 1">
            <a:extLst>
              <a:ext uri="{FF2B5EF4-FFF2-40B4-BE49-F238E27FC236}">
                <a16:creationId xmlns:a16="http://schemas.microsoft.com/office/drawing/2014/main" id="{BFE509AB-0EA4-3BC5-8023-2FF4BCABA921}"/>
              </a:ext>
            </a:extLst>
          </p:cNvPr>
          <p:cNvSpPr txBox="1">
            <a:spLocks/>
          </p:cNvSpPr>
          <p:nvPr/>
        </p:nvSpPr>
        <p:spPr>
          <a:xfrm>
            <a:off x="8422130" y="1579625"/>
            <a:ext cx="2258124" cy="492241"/>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400" b="1" i="1" dirty="0">
                <a:highlight>
                  <a:srgbClr val="FFFF00"/>
                </a:highlight>
              </a:rPr>
              <a:t>Live App Demo</a:t>
            </a:r>
          </a:p>
        </p:txBody>
      </p:sp>
    </p:spTree>
    <p:extLst>
      <p:ext uri="{BB962C8B-B14F-4D97-AF65-F5344CB8AC3E}">
        <p14:creationId xmlns:p14="http://schemas.microsoft.com/office/powerpoint/2010/main" val="1026764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4000" r="-3000" b="-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D6E6CF-227D-0E62-E063-DBEA4597CF66}"/>
              </a:ext>
            </a:extLst>
          </p:cNvPr>
          <p:cNvSpPr txBox="1"/>
          <p:nvPr/>
        </p:nvSpPr>
        <p:spPr>
          <a:xfrm>
            <a:off x="4681766" y="1768897"/>
            <a:ext cx="7228011" cy="584775"/>
          </a:xfrm>
          <a:prstGeom prst="rect">
            <a:avLst/>
          </a:prstGeom>
          <a:noFill/>
          <a:ln w="12700">
            <a:solidFill>
              <a:schemeClr val="tx2"/>
            </a:solidFill>
          </a:ln>
        </p:spPr>
        <p:txBody>
          <a:bodyPr wrap="square">
            <a:spAutoFit/>
          </a:bodyPr>
          <a:lstStyle/>
          <a:p>
            <a:r>
              <a:rPr lang="en-US" sz="3200" dirty="0">
                <a:effectLst/>
                <a:highlight>
                  <a:srgbClr val="FFFF00"/>
                </a:highlight>
                <a:hlinkClick r:id="rId3"/>
              </a:rPr>
              <a:t>https://doi.org/10.17605/OSF.IO/4Y6U5</a:t>
            </a:r>
            <a:r>
              <a:rPr lang="en-US" sz="3200" dirty="0">
                <a:effectLst/>
                <a:highlight>
                  <a:srgbClr val="FFFF00"/>
                </a:highlight>
              </a:rPr>
              <a:t>  </a:t>
            </a:r>
            <a:endParaRPr lang="en-US" sz="3200" dirty="0">
              <a:highlight>
                <a:srgbClr val="FFFF00"/>
              </a:highlight>
            </a:endParaRPr>
          </a:p>
        </p:txBody>
      </p:sp>
    </p:spTree>
    <p:extLst>
      <p:ext uri="{BB962C8B-B14F-4D97-AF65-F5344CB8AC3E}">
        <p14:creationId xmlns:p14="http://schemas.microsoft.com/office/powerpoint/2010/main" val="1038301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AC33-D7BA-974F-92A9-79BBEDF3CC2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702B60C-4EFE-5A45-8FFA-93341A0569B3}"/>
              </a:ext>
            </a:extLst>
          </p:cNvPr>
          <p:cNvSpPr>
            <a:spLocks noGrp="1"/>
          </p:cNvSpPr>
          <p:nvPr>
            <p:ph idx="1"/>
          </p:nvPr>
        </p:nvSpPr>
        <p:spPr>
          <a:xfrm>
            <a:off x="1371600" y="2286000"/>
            <a:ext cx="9601200" cy="3886200"/>
          </a:xfrm>
        </p:spPr>
        <p:txBody>
          <a:bodyPr>
            <a:normAutofit fontScale="92500" lnSpcReduction="20000"/>
          </a:bodyPr>
          <a:lstStyle/>
          <a:p>
            <a:r>
              <a:rPr lang="en-US" sz="2400" dirty="0" err="1"/>
              <a:t>NASAaccess</a:t>
            </a:r>
            <a:r>
              <a:rPr lang="en-US" sz="2400" dirty="0"/>
              <a:t> and SWAT-online are part of the NASA's capacity building mechanism for the Interagency Water Working Group Science and Applications Team (ISAT) to facilitate strategic engagements for satellite-data needs highlighted in the U.S. Global Water Strategy.</a:t>
            </a:r>
          </a:p>
          <a:p>
            <a:r>
              <a:rPr lang="en-US" sz="2400" dirty="0" err="1"/>
              <a:t>NASAaccess</a:t>
            </a:r>
            <a:r>
              <a:rPr lang="en-US" sz="2400" dirty="0"/>
              <a:t> and SWAT-online are tools contributed to assist in using information and communication technologies to store, manage, and analyze water data so that more people can understand the water cycle and its impact on the environment.</a:t>
            </a:r>
          </a:p>
          <a:p>
            <a:r>
              <a:rPr lang="en-US" sz="2400" dirty="0" err="1"/>
              <a:t>NASAaccess</a:t>
            </a:r>
            <a:r>
              <a:rPr lang="en-US" sz="2400" dirty="0"/>
              <a:t> and SWAT-online can assist La Plata countries with Near Real Time (</a:t>
            </a:r>
            <a:r>
              <a:rPr lang="en-US" sz="2400" dirty="0" err="1"/>
              <a:t>NRT</a:t>
            </a:r>
            <a:r>
              <a:rPr lang="en-US" sz="2400" dirty="0"/>
              <a:t>) remote sensing data and hydrological modeling capabilities for the entire La Plata Basin.</a:t>
            </a:r>
          </a:p>
          <a:p>
            <a:r>
              <a:rPr lang="en-US" sz="2400" dirty="0"/>
              <a:t>NASA water resources management tools presented are free and publicly available, and they can be hosted and managed by any interested agency.</a:t>
            </a:r>
          </a:p>
        </p:txBody>
      </p:sp>
      <p:pic>
        <p:nvPicPr>
          <p:cNvPr id="4" name="Picture 3">
            <a:extLst>
              <a:ext uri="{FF2B5EF4-FFF2-40B4-BE49-F238E27FC236}">
                <a16:creationId xmlns:a16="http://schemas.microsoft.com/office/drawing/2014/main" id="{938F2FE9-0ACA-D94B-8EAD-8B2AAD0017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Tree>
    <p:extLst>
      <p:ext uri="{BB962C8B-B14F-4D97-AF65-F5344CB8AC3E}">
        <p14:creationId xmlns:p14="http://schemas.microsoft.com/office/powerpoint/2010/main" val="3153820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6B16F-3DEE-564B-93B4-BCD7D217E02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E015579-E37C-DE44-84BD-D2330BCB8B8D}"/>
              </a:ext>
            </a:extLst>
          </p:cNvPr>
          <p:cNvSpPr>
            <a:spLocks noGrp="1"/>
          </p:cNvSpPr>
          <p:nvPr>
            <p:ph idx="1"/>
          </p:nvPr>
        </p:nvSpPr>
        <p:spPr>
          <a:xfrm>
            <a:off x="1346200" y="1498600"/>
            <a:ext cx="9601200" cy="4940300"/>
          </a:xfrm>
        </p:spPr>
        <p:txBody>
          <a:bodyPr>
            <a:normAutofit fontScale="85000" lnSpcReduction="20000"/>
          </a:bodyPr>
          <a:lstStyle/>
          <a:p>
            <a:r>
              <a:rPr lang="en-US" dirty="0"/>
              <a:t>Mohammed, I. N., </a:t>
            </a:r>
            <a:r>
              <a:rPr lang="en-US" dirty="0" err="1"/>
              <a:t>Bolten</a:t>
            </a:r>
            <a:r>
              <a:rPr lang="en-US" dirty="0"/>
              <a:t>, J. D., Souter, N. J., </a:t>
            </a:r>
            <a:r>
              <a:rPr lang="en-US" dirty="0" err="1"/>
              <a:t>Shaad</a:t>
            </a:r>
            <a:r>
              <a:rPr lang="en-US" dirty="0"/>
              <a:t>, K., &amp; Vollmer, D. (2022). Diagnosing challenges and setting priorities for sustainable water resource management under climate change. </a:t>
            </a:r>
            <a:r>
              <a:rPr lang="en-US" i="1" dirty="0"/>
              <a:t>Scientific Reports</a:t>
            </a:r>
            <a:r>
              <a:rPr lang="en-US" dirty="0"/>
              <a:t>, 12(1), 796. </a:t>
            </a:r>
            <a:r>
              <a:rPr lang="en-US" dirty="0">
                <a:hlinkClick r:id="rId2"/>
              </a:rPr>
              <a:t>https://doi.org/10.1038/s41598-022-04766-2</a:t>
            </a:r>
            <a:r>
              <a:rPr lang="en-US" dirty="0"/>
              <a:t> </a:t>
            </a:r>
          </a:p>
          <a:p>
            <a:r>
              <a:rPr lang="en-US" dirty="0"/>
              <a:t>Spruce, J., </a:t>
            </a:r>
            <a:r>
              <a:rPr lang="en-US" dirty="0" err="1"/>
              <a:t>Bolten</a:t>
            </a:r>
            <a:r>
              <a:rPr lang="en-US" dirty="0"/>
              <a:t>, J., Mohammed, I. N., Srinivasan, R., &amp; Lakshmi, V. (2020). Mapping Land Use Land Cover Change in the Lower Mekong Basin from 1997 to 2010. </a:t>
            </a:r>
            <a:r>
              <a:rPr lang="en-US" i="1" dirty="0"/>
              <a:t>Frontiers in Environmental Science, 8.21</a:t>
            </a:r>
            <a:r>
              <a:rPr lang="en-US" dirty="0"/>
              <a:t>. </a:t>
            </a:r>
            <a:r>
              <a:rPr lang="en-US" dirty="0">
                <a:hlinkClick r:id="rId3"/>
              </a:rPr>
              <a:t>https://doi.org/10.3389/fenvs.2020.00021</a:t>
            </a:r>
            <a:r>
              <a:rPr lang="en-US" dirty="0"/>
              <a:t> </a:t>
            </a:r>
          </a:p>
          <a:p>
            <a:r>
              <a:rPr lang="en-US" dirty="0"/>
              <a:t>McDonald, S., Mohammed, I. N., </a:t>
            </a:r>
            <a:r>
              <a:rPr lang="en-US" dirty="0" err="1"/>
              <a:t>Bolten</a:t>
            </a:r>
            <a:r>
              <a:rPr lang="en-US" dirty="0"/>
              <a:t>, J. D., </a:t>
            </a:r>
            <a:r>
              <a:rPr lang="en-US" dirty="0" err="1"/>
              <a:t>Pulla</a:t>
            </a:r>
            <a:r>
              <a:rPr lang="en-US" dirty="0"/>
              <a:t>, S., </a:t>
            </a:r>
            <a:r>
              <a:rPr lang="en-US" dirty="0" err="1"/>
              <a:t>Meechaiya</a:t>
            </a:r>
            <a:r>
              <a:rPr lang="en-US" dirty="0"/>
              <a:t>, C., </a:t>
            </a:r>
            <a:r>
              <a:rPr lang="en-US" dirty="0" err="1"/>
              <a:t>Markert</a:t>
            </a:r>
            <a:r>
              <a:rPr lang="en-US" dirty="0"/>
              <a:t>, A., et al. (2019). Web-based decision support system tools: The Soil and Water Assessment Tool Online visualization and analyses (</a:t>
            </a:r>
            <a:r>
              <a:rPr lang="en-US" dirty="0" err="1"/>
              <a:t>SWATOnline</a:t>
            </a:r>
            <a:r>
              <a:rPr lang="en-US" dirty="0"/>
              <a:t>) and NASA earth observation data downloading and reformatting tool (</a:t>
            </a:r>
            <a:r>
              <a:rPr lang="en-US" dirty="0" err="1"/>
              <a:t>NASAaccess</a:t>
            </a:r>
            <a:r>
              <a:rPr lang="en-US" dirty="0"/>
              <a:t>). </a:t>
            </a:r>
            <a:r>
              <a:rPr lang="en-US" i="1" dirty="0"/>
              <a:t>Environmental Modelling &amp; Software, 120</a:t>
            </a:r>
            <a:r>
              <a:rPr lang="en-US" dirty="0"/>
              <a:t>, 104499. </a:t>
            </a:r>
            <a:r>
              <a:rPr lang="en-US" dirty="0">
                <a:hlinkClick r:id="rId4"/>
              </a:rPr>
              <a:t>https://doi.org/10.1016/j.envsoft.2019.104499</a:t>
            </a:r>
            <a:endParaRPr lang="en-US" dirty="0"/>
          </a:p>
          <a:p>
            <a:r>
              <a:rPr lang="en-US" dirty="0"/>
              <a:t>Mohammed, I. N., </a:t>
            </a:r>
            <a:r>
              <a:rPr lang="en-US" dirty="0" err="1"/>
              <a:t>Bolten</a:t>
            </a:r>
            <a:r>
              <a:rPr lang="en-US" dirty="0"/>
              <a:t>, J. D., Srinivasan, R., </a:t>
            </a:r>
            <a:r>
              <a:rPr lang="en-US" dirty="0" err="1"/>
              <a:t>Meechaiya</a:t>
            </a:r>
            <a:r>
              <a:rPr lang="en-US" dirty="0"/>
              <a:t>, C., Spruce, J. P., &amp; Lakshmi, V. (2018). Ground and satellite based observation datasets for the Lower Mekong River Basin. </a:t>
            </a:r>
            <a:r>
              <a:rPr lang="en-US" i="1" dirty="0"/>
              <a:t>Data in Brief, 21</a:t>
            </a:r>
            <a:r>
              <a:rPr lang="en-US" dirty="0"/>
              <a:t>, 2020-2027. </a:t>
            </a:r>
            <a:r>
              <a:rPr lang="en-US" dirty="0">
                <a:hlinkClick r:id="rId5"/>
              </a:rPr>
              <a:t>https://doi.org/10.1016/j.dib.2018.11.038</a:t>
            </a:r>
            <a:endParaRPr lang="en-US" dirty="0"/>
          </a:p>
          <a:p>
            <a:r>
              <a:rPr lang="en-US" dirty="0"/>
              <a:t>Mohammed, I. N., </a:t>
            </a:r>
            <a:r>
              <a:rPr lang="en-US" dirty="0" err="1"/>
              <a:t>Bolten</a:t>
            </a:r>
            <a:r>
              <a:rPr lang="en-US" dirty="0"/>
              <a:t>, J. D., Srinivasan, R., &amp; Lakshmi, V. (2018). Satellite observations and modeling to understand the Lower Mekong River Basin streamflow variability. </a:t>
            </a:r>
            <a:r>
              <a:rPr lang="en-US" i="1" dirty="0"/>
              <a:t>Journal of Hydrology, 564</a:t>
            </a:r>
            <a:r>
              <a:rPr lang="en-US" dirty="0"/>
              <a:t>, 559-573. </a:t>
            </a:r>
            <a:r>
              <a:rPr lang="en-US" dirty="0">
                <a:hlinkClick r:id="rId6"/>
              </a:rPr>
              <a:t>https://doi.org/10.1016/j.jhydrol.2018.07.030</a:t>
            </a:r>
            <a:endParaRPr lang="en-US" dirty="0"/>
          </a:p>
          <a:p>
            <a:r>
              <a:rPr lang="en-US" dirty="0"/>
              <a:t>Mohammed, I. N., </a:t>
            </a:r>
            <a:r>
              <a:rPr lang="en-US" dirty="0" err="1"/>
              <a:t>Bolten</a:t>
            </a:r>
            <a:r>
              <a:rPr lang="en-US" dirty="0"/>
              <a:t>, J., Srinivasan, R., &amp; Lakshmi, V. (2018). Improved hydrological decision support system for the Lower Mekong River Basin using satellite-based earth observations. </a:t>
            </a:r>
            <a:r>
              <a:rPr lang="en-US" i="1" dirty="0"/>
              <a:t>Remote Sensing, 10</a:t>
            </a:r>
            <a:r>
              <a:rPr lang="en-US" dirty="0"/>
              <a:t>(6), 885. </a:t>
            </a:r>
            <a:r>
              <a:rPr lang="en-US" dirty="0">
                <a:hlinkClick r:id="rId7"/>
              </a:rPr>
              <a:t>https://doi.org/10.3390/rs10060885</a:t>
            </a:r>
            <a:endParaRPr lang="en-US" dirty="0"/>
          </a:p>
          <a:p>
            <a:endParaRPr lang="en-US" dirty="0"/>
          </a:p>
          <a:p>
            <a:endParaRPr lang="en-US" dirty="0"/>
          </a:p>
        </p:txBody>
      </p:sp>
      <p:pic>
        <p:nvPicPr>
          <p:cNvPr id="5" name="Graphic 4" descr="Document with solid fill">
            <a:extLst>
              <a:ext uri="{FF2B5EF4-FFF2-40B4-BE49-F238E27FC236}">
                <a16:creationId xmlns:a16="http://schemas.microsoft.com/office/drawing/2014/main" id="{1EAE1912-8787-EF4A-A15C-0A0DD69F8E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98200" y="94785"/>
            <a:ext cx="1074853" cy="1074853"/>
          </a:xfrm>
          <a:prstGeom prst="rect">
            <a:avLst/>
          </a:prstGeom>
        </p:spPr>
      </p:pic>
    </p:spTree>
    <p:extLst>
      <p:ext uri="{BB962C8B-B14F-4D97-AF65-F5344CB8AC3E}">
        <p14:creationId xmlns:p14="http://schemas.microsoft.com/office/powerpoint/2010/main" val="2117388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3800-FF59-D848-A1DC-C8ED29B67E07}"/>
              </a:ext>
            </a:extLst>
          </p:cNvPr>
          <p:cNvSpPr>
            <a:spLocks noGrp="1"/>
          </p:cNvSpPr>
          <p:nvPr>
            <p:ph type="title"/>
          </p:nvPr>
        </p:nvSpPr>
        <p:spPr/>
        <p:txBody>
          <a:bodyPr/>
          <a:lstStyle/>
          <a:p>
            <a:r>
              <a:rPr lang="en-US" b="1" dirty="0"/>
              <a:t>Any Questions?</a:t>
            </a:r>
          </a:p>
        </p:txBody>
      </p:sp>
      <p:sp>
        <p:nvSpPr>
          <p:cNvPr id="28" name="Rectangle 27">
            <a:extLst>
              <a:ext uri="{FF2B5EF4-FFF2-40B4-BE49-F238E27FC236}">
                <a16:creationId xmlns:a16="http://schemas.microsoft.com/office/drawing/2014/main" id="{3EED2ADB-5C80-6D49-8B05-C7124FA4A08F}"/>
              </a:ext>
            </a:extLst>
          </p:cNvPr>
          <p:cNvSpPr/>
          <p:nvPr/>
        </p:nvSpPr>
        <p:spPr>
          <a:xfrm>
            <a:off x="0" y="6515342"/>
            <a:ext cx="2911823" cy="338554"/>
          </a:xfrm>
          <a:prstGeom prst="rect">
            <a:avLst/>
          </a:prstGeom>
        </p:spPr>
        <p:txBody>
          <a:bodyPr wrap="none">
            <a:spAutoFit/>
          </a:bodyPr>
          <a:lstStyle/>
          <a:p>
            <a:r>
              <a:rPr lang="en-US" sz="1600" dirty="0">
                <a:hlinkClick r:id="rId3"/>
              </a:rPr>
              <a:t>Ibrahim.mohammed@nasa.gov</a:t>
            </a:r>
            <a:endParaRPr lang="en-US" sz="1600" dirty="0"/>
          </a:p>
        </p:txBody>
      </p:sp>
      <p:pic>
        <p:nvPicPr>
          <p:cNvPr id="5" name="Graphic 4" descr="Customer review with solid fill">
            <a:extLst>
              <a:ext uri="{FF2B5EF4-FFF2-40B4-BE49-F238E27FC236}">
                <a16:creationId xmlns:a16="http://schemas.microsoft.com/office/drawing/2014/main" id="{53BD53E8-6186-0440-AC3A-BDBC318F15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81786" y="-9450"/>
            <a:ext cx="1795346" cy="1795346"/>
          </a:xfrm>
          <a:prstGeom prst="rect">
            <a:avLst/>
          </a:prstGeom>
        </p:spPr>
      </p:pic>
      <p:sp useBgFill="1">
        <p:nvSpPr>
          <p:cNvPr id="3" name="TextBox 2">
            <a:extLst>
              <a:ext uri="{FF2B5EF4-FFF2-40B4-BE49-F238E27FC236}">
                <a16:creationId xmlns:a16="http://schemas.microsoft.com/office/drawing/2014/main" id="{C76C0E29-E840-27CF-576A-053B17FA42BD}"/>
              </a:ext>
            </a:extLst>
          </p:cNvPr>
          <p:cNvSpPr txBox="1"/>
          <p:nvPr/>
        </p:nvSpPr>
        <p:spPr>
          <a:xfrm>
            <a:off x="2635641" y="5779388"/>
            <a:ext cx="6598737" cy="738664"/>
          </a:xfrm>
          <a:prstGeom prst="rect">
            <a:avLst/>
          </a:prstGeom>
        </p:spPr>
        <p:txBody>
          <a:bodyPr wrap="square" rtlCol="0">
            <a:spAutoFit/>
          </a:bodyPr>
          <a:lstStyle/>
          <a:p>
            <a:r>
              <a:rPr lang="en-US" sz="1400" dirty="0"/>
              <a:t>(March 23, 2020) --- The Rio de la Plata in South America separates the nations of Argentina and Uruguay and was pictured as the International Space Station orbited above the Atlantic Ocean.</a:t>
            </a:r>
          </a:p>
        </p:txBody>
      </p:sp>
      <p:pic>
        <p:nvPicPr>
          <p:cNvPr id="18" name="Picture 17">
            <a:extLst>
              <a:ext uri="{FF2B5EF4-FFF2-40B4-BE49-F238E27FC236}">
                <a16:creationId xmlns:a16="http://schemas.microsoft.com/office/drawing/2014/main" id="{CA7C5DD8-EA61-73F4-89DD-8908B91E2DBB}"/>
              </a:ext>
            </a:extLst>
          </p:cNvPr>
          <p:cNvPicPr>
            <a:picLocks noChangeAspect="1"/>
          </p:cNvPicPr>
          <p:nvPr/>
        </p:nvPicPr>
        <p:blipFill>
          <a:blip r:embed="rId6"/>
          <a:stretch>
            <a:fillRect/>
          </a:stretch>
        </p:blipFill>
        <p:spPr>
          <a:xfrm>
            <a:off x="2796632" y="1383524"/>
            <a:ext cx="6598736" cy="4395864"/>
          </a:xfrm>
          <a:prstGeom prst="rect">
            <a:avLst/>
          </a:prstGeom>
        </p:spPr>
      </p:pic>
      <p:sp>
        <p:nvSpPr>
          <p:cNvPr id="16" name="Title 1">
            <a:extLst>
              <a:ext uri="{FF2B5EF4-FFF2-40B4-BE49-F238E27FC236}">
                <a16:creationId xmlns:a16="http://schemas.microsoft.com/office/drawing/2014/main" id="{3D6BF5A9-8C42-7549-BC09-7732177DDBBA}"/>
              </a:ext>
            </a:extLst>
          </p:cNvPr>
          <p:cNvSpPr txBox="1">
            <a:spLocks/>
          </p:cNvSpPr>
          <p:nvPr/>
        </p:nvSpPr>
        <p:spPr>
          <a:xfrm>
            <a:off x="8976135" y="6115050"/>
            <a:ext cx="3294888"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b="1" dirty="0"/>
              <a:t>THANK YOU!</a:t>
            </a:r>
            <a:br>
              <a:rPr lang="en-US" b="1" dirty="0"/>
            </a:br>
            <a:endParaRPr lang="en-US" b="1" dirty="0"/>
          </a:p>
        </p:txBody>
      </p:sp>
    </p:spTree>
    <p:extLst>
      <p:ext uri="{BB962C8B-B14F-4D97-AF65-F5344CB8AC3E}">
        <p14:creationId xmlns:p14="http://schemas.microsoft.com/office/powerpoint/2010/main" val="2820700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c_const_v2_1080.mp4">
            <a:hlinkClick r:id="" action="ppaction://media"/>
            <a:extLst>
              <a:ext uri="{FF2B5EF4-FFF2-40B4-BE49-F238E27FC236}">
                <a16:creationId xmlns:a16="http://schemas.microsoft.com/office/drawing/2014/main" id="{9FF3F1DC-0F88-5249-BD5F-0F12C19E1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048"/>
            <a:ext cx="12311271" cy="6925089"/>
          </a:xfrm>
          <a:prstGeom prst="rect">
            <a:avLst/>
          </a:prstGeom>
        </p:spPr>
      </p:pic>
      <p:pic>
        <p:nvPicPr>
          <p:cNvPr id="4" name="Picture 3">
            <a:extLst>
              <a:ext uri="{FF2B5EF4-FFF2-40B4-BE49-F238E27FC236}">
                <a16:creationId xmlns:a16="http://schemas.microsoft.com/office/drawing/2014/main" id="{66731779-46B0-0A41-8EBB-54275686FB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834169" cy="709821"/>
          </a:xfrm>
          <a:prstGeom prst="rect">
            <a:avLst/>
          </a:prstGeom>
        </p:spPr>
      </p:pic>
      <p:sp>
        <p:nvSpPr>
          <p:cNvPr id="11" name="Rectangle 10">
            <a:extLst>
              <a:ext uri="{FF2B5EF4-FFF2-40B4-BE49-F238E27FC236}">
                <a16:creationId xmlns:a16="http://schemas.microsoft.com/office/drawing/2014/main" id="{A07B0088-DFCE-0043-8DB0-E1A00539E27E}"/>
              </a:ext>
            </a:extLst>
          </p:cNvPr>
          <p:cNvSpPr/>
          <p:nvPr/>
        </p:nvSpPr>
        <p:spPr>
          <a:xfrm>
            <a:off x="201885" y="5212996"/>
            <a:ext cx="3564697" cy="690972"/>
          </a:xfrm>
          <a:prstGeom prst="rect">
            <a:avLst/>
          </a:prstGeom>
        </p:spPr>
        <p:txBody>
          <a:bodyPr vert="horz" lIns="91440" tIns="45720" rIns="91440" bIns="45720" rtlCol="0">
            <a:noAutofit/>
          </a:bodyPr>
          <a:lstStyle/>
          <a:p>
            <a:pPr>
              <a:lnSpc>
                <a:spcPct val="90000"/>
              </a:lnSpc>
              <a:spcBef>
                <a:spcPts val="1000"/>
              </a:spcBef>
            </a:pPr>
            <a:r>
              <a:rPr lang="en-US" sz="1200" b="1" dirty="0">
                <a:solidFill>
                  <a:schemeClr val="accent4">
                    <a:lumMod val="60000"/>
                    <a:lumOff val="40000"/>
                  </a:schemeClr>
                </a:solidFill>
              </a:rPr>
              <a:t>Animation Credit:</a:t>
            </a:r>
          </a:p>
          <a:p>
            <a:pPr>
              <a:lnSpc>
                <a:spcPct val="90000"/>
              </a:lnSpc>
              <a:spcBef>
                <a:spcPts val="1000"/>
              </a:spcBef>
            </a:pPr>
            <a:r>
              <a:rPr lang="en-US" sz="1200" b="1" dirty="0">
                <a:solidFill>
                  <a:schemeClr val="accent4">
                    <a:lumMod val="60000"/>
                    <a:lumOff val="40000"/>
                  </a:schemeClr>
                </a:solidFill>
              </a:rPr>
              <a:t>NASA's Scientific Visualization Studio</a:t>
            </a:r>
            <a:br>
              <a:rPr lang="en-US" sz="1200" b="1" dirty="0">
                <a:solidFill>
                  <a:schemeClr val="accent4">
                    <a:lumMod val="60000"/>
                    <a:lumOff val="40000"/>
                  </a:schemeClr>
                </a:solidFill>
              </a:rPr>
            </a:br>
            <a:r>
              <a:rPr lang="en-US" sz="1200" b="1" dirty="0">
                <a:solidFill>
                  <a:schemeClr val="accent4">
                    <a:lumMod val="60000"/>
                    <a:lumOff val="40000"/>
                  </a:schemeClr>
                </a:solidFill>
              </a:rPr>
              <a:t>Data provided by the joint NASA/JAXA GPM mission</a:t>
            </a:r>
          </a:p>
        </p:txBody>
      </p:sp>
      <p:sp>
        <p:nvSpPr>
          <p:cNvPr id="12" name="TextBox 11">
            <a:extLst>
              <a:ext uri="{FF2B5EF4-FFF2-40B4-BE49-F238E27FC236}">
                <a16:creationId xmlns:a16="http://schemas.microsoft.com/office/drawing/2014/main" id="{6790249B-6176-694E-9E58-6529CF816D36}"/>
              </a:ext>
            </a:extLst>
          </p:cNvPr>
          <p:cNvSpPr txBox="1"/>
          <p:nvPr/>
        </p:nvSpPr>
        <p:spPr>
          <a:xfrm>
            <a:off x="7503824" y="1551629"/>
            <a:ext cx="3919165" cy="4619284"/>
          </a:xfrm>
          <a:prstGeom prst="rect">
            <a:avLst/>
          </a:prstGeom>
        </p:spPr>
        <p:txBody>
          <a:bodyPr vert="horz" lIns="91440" tIns="45720" rIns="91440" bIns="45720" rtlCol="0">
            <a:noAutofit/>
          </a:bodyPr>
          <a:lstStyle>
            <a:lvl1pPr marL="228600" indent="-228600">
              <a:lnSpc>
                <a:spcPct val="90000"/>
              </a:lnSpc>
              <a:spcBef>
                <a:spcPts val="1000"/>
              </a:spcBef>
              <a:buFont typeface="Arial" panose="020B0604020202020204" pitchFamily="34" charset="0"/>
              <a:buChar char="•"/>
              <a:defRPr sz="2800"/>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00000"/>
              </a:lnSpc>
              <a:spcBef>
                <a:spcPts val="0"/>
              </a:spcBef>
            </a:pPr>
            <a:r>
              <a:rPr lang="en-US" sz="1867" b="1" dirty="0" err="1">
                <a:solidFill>
                  <a:schemeClr val="bg1"/>
                </a:solidFill>
              </a:rPr>
              <a:t>NASAaccess</a:t>
            </a:r>
            <a:r>
              <a:rPr lang="en-US" sz="1867" b="1" dirty="0">
                <a:solidFill>
                  <a:schemeClr val="bg1"/>
                </a:solidFill>
              </a:rPr>
              <a:t> &amp; SWAT-online software programs were developed for hydroclimatic applications.</a:t>
            </a:r>
          </a:p>
          <a:p>
            <a:pPr>
              <a:lnSpc>
                <a:spcPct val="100000"/>
              </a:lnSpc>
              <a:spcBef>
                <a:spcPts val="0"/>
              </a:spcBef>
            </a:pPr>
            <a:r>
              <a:rPr lang="en-US" sz="1867" b="1" dirty="0">
                <a:solidFill>
                  <a:schemeClr val="bg1"/>
                </a:solidFill>
              </a:rPr>
              <a:t>The web apps and software packages presented are modular and can be hosted anywhere (public or private servers).</a:t>
            </a:r>
          </a:p>
          <a:p>
            <a:pPr>
              <a:lnSpc>
                <a:spcPct val="100000"/>
              </a:lnSpc>
              <a:spcBef>
                <a:spcPts val="0"/>
              </a:spcBef>
            </a:pPr>
            <a:r>
              <a:rPr lang="en-US" sz="1867" b="1" dirty="0">
                <a:solidFill>
                  <a:schemeClr val="bg1"/>
                </a:solidFill>
              </a:rPr>
              <a:t>The </a:t>
            </a:r>
            <a:r>
              <a:rPr lang="en-US" sz="1867" b="1" dirty="0" err="1">
                <a:solidFill>
                  <a:schemeClr val="bg1"/>
                </a:solidFill>
              </a:rPr>
              <a:t>NASAaccess</a:t>
            </a:r>
            <a:r>
              <a:rPr lang="en-US" sz="1867" b="1" dirty="0">
                <a:solidFill>
                  <a:schemeClr val="bg1"/>
                </a:solidFill>
              </a:rPr>
              <a:t> tools presented give easy access and retrieval capabilities to weather and climate data for any watershed.</a:t>
            </a:r>
          </a:p>
          <a:p>
            <a:pPr>
              <a:lnSpc>
                <a:spcPct val="100000"/>
              </a:lnSpc>
              <a:spcBef>
                <a:spcPts val="0"/>
              </a:spcBef>
            </a:pPr>
            <a:r>
              <a:rPr lang="en-US" sz="1867" b="1" dirty="0">
                <a:solidFill>
                  <a:schemeClr val="bg1"/>
                </a:solidFill>
              </a:rPr>
              <a:t>The tools presented provide formatted data that can be seamlessly ingested into any hydrological model.</a:t>
            </a:r>
          </a:p>
        </p:txBody>
      </p:sp>
      <p:sp>
        <p:nvSpPr>
          <p:cNvPr id="16" name="TextBox 15">
            <a:extLst>
              <a:ext uri="{FF2B5EF4-FFF2-40B4-BE49-F238E27FC236}">
                <a16:creationId xmlns:a16="http://schemas.microsoft.com/office/drawing/2014/main" id="{B31E8848-95F0-3B4C-B7D6-09050C69D36C}"/>
              </a:ext>
            </a:extLst>
          </p:cNvPr>
          <p:cNvSpPr txBox="1"/>
          <p:nvPr/>
        </p:nvSpPr>
        <p:spPr>
          <a:xfrm>
            <a:off x="157261" y="2437358"/>
            <a:ext cx="3436775" cy="1446550"/>
          </a:xfrm>
          <a:prstGeom prst="rect">
            <a:avLst/>
          </a:prstGeom>
          <a:noFill/>
        </p:spPr>
        <p:txBody>
          <a:bodyPr wrap="square" rtlCol="0">
            <a:spAutoFit/>
          </a:bodyPr>
          <a:lstStyle/>
          <a:p>
            <a:r>
              <a:rPr lang="en-US" sz="1100" dirty="0">
                <a:solidFill>
                  <a:schemeClr val="bg1"/>
                </a:solidFill>
              </a:rPr>
              <a:t>This animation shows rain data collected by the GPM Core Observatory and the partner satellites currently in orbit on March 17, 2014. The end of the animation focuses in on a storm system that moved over the eastern United States, showing GPM Microwave Imager data of rain and snow rates. This is the first time a single satellite has collected simultaneous data on rain and snow for a single storm.</a:t>
            </a:r>
          </a:p>
        </p:txBody>
      </p:sp>
      <p:pic>
        <p:nvPicPr>
          <p:cNvPr id="19" name="Picture 18" descr="goddardlogo_blue.png">
            <a:extLst>
              <a:ext uri="{FF2B5EF4-FFF2-40B4-BE49-F238E27FC236}">
                <a16:creationId xmlns:a16="http://schemas.microsoft.com/office/drawing/2014/main" id="{CA95011B-AD0E-B544-BF43-B47B8658653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0800" y="6424613"/>
            <a:ext cx="1016000" cy="433388"/>
          </a:xfrm>
          <a:prstGeom prst="rect">
            <a:avLst/>
          </a:prstGeom>
        </p:spPr>
      </p:pic>
    </p:spTree>
    <p:extLst>
      <p:ext uri="{BB962C8B-B14F-4D97-AF65-F5344CB8AC3E}">
        <p14:creationId xmlns:p14="http://schemas.microsoft.com/office/powerpoint/2010/main" val="40937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2966" fill="hold"/>
                                        <p:tgtEl>
                                          <p:spTgt spid="8"/>
                                        </p:tgtEl>
                                      </p:cBhvr>
                                    </p:cmd>
                                  </p:childTnLst>
                                </p:cTn>
                              </p:par>
                              <p:par>
                                <p:cTn id="7" presetID="2" presetClass="entr" presetSubtype="4" fill="hold" nodeType="withEffect">
                                  <p:stCondLst>
                                    <p:cond delay="10000"/>
                                  </p:stCondLst>
                                  <p:childTnLst>
                                    <p:set>
                                      <p:cBhvr>
                                        <p:cTn id="8" dur="1" fill="hold">
                                          <p:stCondLst>
                                            <p:cond delay="0"/>
                                          </p:stCondLst>
                                        </p:cTn>
                                        <p:tgtEl>
                                          <p:spTgt spid="12">
                                            <p:txEl>
                                              <p:pRg st="0" end="0"/>
                                            </p:txEl>
                                          </p:spTgt>
                                        </p:tgtEl>
                                        <p:attrNameLst>
                                          <p:attrName>style.visibility</p:attrName>
                                        </p:attrNameLst>
                                      </p:cBhvr>
                                      <p:to>
                                        <p:strVal val="visible"/>
                                      </p:to>
                                    </p:set>
                                    <p:anim calcmode="lin" valueType="num">
                                      <p:cBhvr additive="base">
                                        <p:cTn id="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0"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1000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1000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additive="base">
                                        <p:cTn id="17" dur="500" fill="hold"/>
                                        <p:tgtEl>
                                          <p:spTgt spid="1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1000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additive="base">
                                        <p:cTn id="21"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2">
                                            <p:txEl>
                                              <p:pRg st="3" end="3"/>
                                            </p:txEl>
                                          </p:spTgt>
                                        </p:tgtEl>
                                        <p:attrNameLst>
                                          <p:attrName>ppt_y</p:attrName>
                                        </p:attrNameLst>
                                      </p:cBhvr>
                                      <p:tavLst>
                                        <p:tav tm="0">
                                          <p:val>
                                            <p:strVal val="1+#ppt_h/2"/>
                                          </p:val>
                                        </p:tav>
                                        <p:tav tm="100000">
                                          <p:val>
                                            <p:strVal val="#ppt_y"/>
                                          </p:val>
                                        </p:tav>
                                      </p:tavLst>
                                    </p:anim>
                                  </p:childTnLst>
                                </p:cTn>
                              </p:par>
                              <p:par>
                                <p:cTn id="23" presetID="9" presetClass="entr" presetSubtype="0" fill="hold" grpId="0" nodeType="withEffect">
                                  <p:stCondLst>
                                    <p:cond delay="15000"/>
                                  </p:stCondLst>
                                  <p:iterate type="wd">
                                    <p:tmPct val="10000"/>
                                  </p:iterate>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dissolve">
                                      <p:cBhvr>
                                        <p:cTn id="25"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6" repeatCount="indefinite" fill="hold" display="0">
                  <p:stCondLst>
                    <p:cond delay="indefinite"/>
                  </p:stCondLst>
                  <p:endCondLst>
                    <p:cond evt="onNext" delay="0">
                      <p:tgtEl>
                        <p:sldTgt/>
                      </p:tgtEl>
                    </p:cond>
                  </p:endCondLst>
                </p:cTn>
                <p:tgtEl>
                  <p:spTgt spid="8"/>
                </p:tgtEl>
              </p:cMediaNode>
            </p:video>
            <p:seq concurrent="1" nextAc="seek">
              <p:cTn id="27" restart="whenNotActive" fill="hold" evtFilter="cancelBubble" nodeType="interactiveSeq">
                <p:stCondLst>
                  <p:cond evt="onClick" delay="0">
                    <p:tgtEl>
                      <p:spTgt spid="8"/>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8"/>
                                        </p:tgtEl>
                                      </p:cBhvr>
                                    </p:cmd>
                                  </p:childTnLst>
                                </p:cTn>
                              </p:par>
                            </p:childTnLst>
                          </p:cTn>
                        </p:par>
                      </p:childTnLst>
                    </p:cTn>
                  </p:par>
                </p:childTnLst>
              </p:cTn>
              <p:nextCondLst>
                <p:cond evt="onClick" delay="0">
                  <p:tgtEl>
                    <p:spTgt spid="8"/>
                  </p:tgtEl>
                </p:cond>
              </p:nextCondLst>
            </p:seq>
          </p:childTnLst>
        </p:cTn>
      </p:par>
    </p:tnLst>
    <p:bldLst>
      <p:bldP spid="16"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8000" b="16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79462D-7FB5-C706-5164-69B35C870066}"/>
              </a:ext>
            </a:extLst>
          </p:cNvPr>
          <p:cNvSpPr txBox="1"/>
          <p:nvPr/>
        </p:nvSpPr>
        <p:spPr>
          <a:xfrm>
            <a:off x="111760" y="5674773"/>
            <a:ext cx="11968480" cy="13678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marL="228594" indent="-228594" defTabSz="778914">
              <a:buFont typeface="Courier New" panose="02070309020205020404" pitchFamily="49" charset="0"/>
              <a:buChar char="o"/>
            </a:pPr>
            <a:r>
              <a:rPr lang="en-US" sz="1600" i="1" dirty="0"/>
              <a:t>NASAaccess </a:t>
            </a:r>
            <a:r>
              <a:rPr lang="en-US" sz="1600" dirty="0"/>
              <a:t>is a software application in the form of a </a:t>
            </a:r>
            <a:r>
              <a:rPr lang="en-US" sz="1600" dirty="0">
                <a:hlinkClick r:id="rId4"/>
              </a:rPr>
              <a:t>R</a:t>
            </a:r>
            <a:r>
              <a:rPr lang="en-US" sz="1600" dirty="0"/>
              <a:t> package, a </a:t>
            </a:r>
            <a:r>
              <a:rPr lang="en-US" sz="1600" dirty="0">
                <a:hlinkClick r:id="rId5"/>
              </a:rPr>
              <a:t>conda</a:t>
            </a:r>
            <a:r>
              <a:rPr lang="en-US" sz="1600" dirty="0"/>
              <a:t> package, and a </a:t>
            </a:r>
            <a:r>
              <a:rPr lang="en-US" sz="1600" dirty="0">
                <a:hlinkClick r:id="rId6"/>
              </a:rPr>
              <a:t>web application</a:t>
            </a:r>
            <a:r>
              <a:rPr lang="en-US" sz="1600" dirty="0"/>
              <a:t>. </a:t>
            </a:r>
          </a:p>
          <a:p>
            <a:pPr marL="228594" indent="-228594" defTabSz="778914">
              <a:buFont typeface="Courier New" panose="02070309020205020404" pitchFamily="49" charset="0"/>
              <a:buChar char="o"/>
            </a:pPr>
            <a:r>
              <a:rPr lang="en-US" sz="1600" i="1" dirty="0"/>
              <a:t>NASAaccess</a:t>
            </a:r>
            <a:r>
              <a:rPr lang="en-US" sz="1600" dirty="0"/>
              <a:t> software can generate gridded ascii tables of climate </a:t>
            </a:r>
            <a:r>
              <a:rPr lang="en-US" sz="1600" dirty="0">
                <a:hlinkClick r:id="rId7" tooltip="Coupled Model Intercomparison Project Phase 5"/>
              </a:rPr>
              <a:t>CMIP5</a:t>
            </a:r>
            <a:r>
              <a:rPr lang="en-US" sz="1600" dirty="0"/>
              <a:t>, </a:t>
            </a:r>
            <a:r>
              <a:rPr lang="en-US" sz="1600" dirty="0">
                <a:hlinkClick r:id="rId8" tooltip="Coupled Model Intercomparison Project Phase 6"/>
              </a:rPr>
              <a:t>CMIP6</a:t>
            </a:r>
            <a:r>
              <a:rPr lang="en-US" sz="1600" dirty="0"/>
              <a:t>, and weather data (</a:t>
            </a:r>
            <a:r>
              <a:rPr lang="en-US" sz="1600" dirty="0">
                <a:hlinkClick r:id="rId9" tooltip="Global Precipitation Measurement"/>
              </a:rPr>
              <a:t>GPM</a:t>
            </a:r>
            <a:r>
              <a:rPr lang="en-US" sz="1600" dirty="0"/>
              <a:t>, </a:t>
            </a:r>
            <a:r>
              <a:rPr lang="en-US" sz="1600" dirty="0">
                <a:hlinkClick r:id="rId10" tooltip="Tropical Rainfall Measuring Mission"/>
              </a:rPr>
              <a:t>TRMM</a:t>
            </a:r>
            <a:r>
              <a:rPr lang="en-US" sz="1600" dirty="0"/>
              <a:t>, </a:t>
            </a:r>
            <a:r>
              <a:rPr lang="en-US" sz="1600" dirty="0">
                <a:hlinkClick r:id="rId11" tooltip="Global Land Data Assimilation System"/>
              </a:rPr>
              <a:t>GLDAS</a:t>
            </a:r>
            <a:r>
              <a:rPr lang="en-US" sz="1600" dirty="0"/>
              <a:t>) needed to drive various hydrological models (e.g., </a:t>
            </a:r>
            <a:r>
              <a:rPr lang="en-US" sz="1600" dirty="0">
                <a:hlinkClick r:id="rId12" tooltip="Soil &amp; Water Assessment Tool"/>
              </a:rPr>
              <a:t>SWAT</a:t>
            </a:r>
            <a:r>
              <a:rPr lang="en-US" sz="1600" dirty="0"/>
              <a:t>, </a:t>
            </a:r>
            <a:r>
              <a:rPr lang="en-US" sz="1600" dirty="0">
                <a:hlinkClick r:id="rId13" tooltip="Variable Infiltration Capacity"/>
              </a:rPr>
              <a:t>VIC</a:t>
            </a:r>
            <a:r>
              <a:rPr lang="en-US" sz="1600" dirty="0"/>
              <a:t>, </a:t>
            </a:r>
            <a:r>
              <a:rPr lang="en-US" sz="1600" dirty="0">
                <a:hlinkClick r:id="rId14" tooltip="The Regional Hydro-Ecological Simulation System"/>
              </a:rPr>
              <a:t>RHESSys</a:t>
            </a:r>
            <a:r>
              <a:rPr lang="en-US" sz="1600" dirty="0"/>
              <a:t>, …etc.).</a:t>
            </a:r>
          </a:p>
          <a:p>
            <a:pPr marL="228594" indent="-228594" defTabSz="778914">
              <a:buFont typeface="Courier New" panose="02070309020205020404" pitchFamily="49" charset="0"/>
              <a:buChar char="o"/>
            </a:pPr>
            <a:r>
              <a:rPr lang="en-US" sz="1600" dirty="0"/>
              <a:t>NASAaccess web application has visualization capabilities that can aid users to examine various NASA remote sensing products.</a:t>
            </a:r>
          </a:p>
          <a:p>
            <a:pPr defTabSz="778914" hangingPunct="0"/>
            <a:endParaRPr lang="en-US" sz="1600" dirty="0">
              <a:solidFill>
                <a:srgbClr val="000000"/>
              </a:solidFill>
              <a:latin typeface="Franklin Gothic Book"/>
              <a:ea typeface="Franklin Gothic Book"/>
              <a:cs typeface="Franklin Gothic Book"/>
              <a:sym typeface="Franklin Gothic Book"/>
            </a:endParaRPr>
          </a:p>
        </p:txBody>
      </p:sp>
      <p:sp>
        <p:nvSpPr>
          <p:cNvPr id="4" name="TextBox 3">
            <a:extLst>
              <a:ext uri="{FF2B5EF4-FFF2-40B4-BE49-F238E27FC236}">
                <a16:creationId xmlns:a16="http://schemas.microsoft.com/office/drawing/2014/main" id="{4DCD9DDB-1549-A977-88AE-2E7A0E2B046C}"/>
              </a:ext>
            </a:extLst>
          </p:cNvPr>
          <p:cNvSpPr txBox="1"/>
          <p:nvPr/>
        </p:nvSpPr>
        <p:spPr>
          <a:xfrm>
            <a:off x="6974682" y="165616"/>
            <a:ext cx="3028013" cy="29745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333" dirty="0">
                <a:hlinkClick r:id="rId15"/>
              </a:rPr>
              <a:t>https://github.com/nasa/NASAaccess</a:t>
            </a:r>
            <a:r>
              <a:rPr lang="en-US" sz="1333" dirty="0"/>
              <a:t> </a:t>
            </a:r>
          </a:p>
        </p:txBody>
      </p:sp>
      <p:sp>
        <p:nvSpPr>
          <p:cNvPr id="5" name="TextBox 4">
            <a:extLst>
              <a:ext uri="{FF2B5EF4-FFF2-40B4-BE49-F238E27FC236}">
                <a16:creationId xmlns:a16="http://schemas.microsoft.com/office/drawing/2014/main" id="{EC5F3981-30F4-7FC5-482F-4E53BD404A07}"/>
              </a:ext>
            </a:extLst>
          </p:cNvPr>
          <p:cNvSpPr txBox="1"/>
          <p:nvPr/>
        </p:nvSpPr>
        <p:spPr>
          <a:xfrm>
            <a:off x="6526052" y="441301"/>
            <a:ext cx="3957403" cy="29745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333" dirty="0">
                <a:hlinkClick r:id="rId16"/>
              </a:rPr>
              <a:t>https://github.com/imohamme/tethys_nasaaccess</a:t>
            </a:r>
            <a:r>
              <a:rPr lang="en-US" sz="1333" dirty="0"/>
              <a:t> </a:t>
            </a:r>
          </a:p>
        </p:txBody>
      </p:sp>
      <p:pic>
        <p:nvPicPr>
          <p:cNvPr id="6" name="Image" descr="Image">
            <a:extLst>
              <a:ext uri="{FF2B5EF4-FFF2-40B4-BE49-F238E27FC236}">
                <a16:creationId xmlns:a16="http://schemas.microsoft.com/office/drawing/2014/main" id="{92105A99-F4F8-08D8-555B-9D706450E17F}"/>
              </a:ext>
            </a:extLst>
          </p:cNvPr>
          <p:cNvPicPr>
            <a:picLocks noChangeAspect="1"/>
          </p:cNvPicPr>
          <p:nvPr/>
        </p:nvPicPr>
        <p:blipFill>
          <a:blip r:embed="rId17"/>
          <a:stretch>
            <a:fillRect/>
          </a:stretch>
        </p:blipFill>
        <p:spPr>
          <a:xfrm>
            <a:off x="5982278" y="66392"/>
            <a:ext cx="1062633" cy="446485"/>
          </a:xfrm>
          <a:prstGeom prst="rect">
            <a:avLst/>
          </a:prstGeom>
          <a:ln w="12700">
            <a:miter lim="400000"/>
          </a:ln>
        </p:spPr>
      </p:pic>
      <p:sp>
        <p:nvSpPr>
          <p:cNvPr id="7" name="TextBox 6">
            <a:extLst>
              <a:ext uri="{FF2B5EF4-FFF2-40B4-BE49-F238E27FC236}">
                <a16:creationId xmlns:a16="http://schemas.microsoft.com/office/drawing/2014/main" id="{8DF8401F-9D74-7BF6-6DC5-1FAD227706E9}"/>
              </a:ext>
            </a:extLst>
          </p:cNvPr>
          <p:cNvSpPr txBox="1"/>
          <p:nvPr/>
        </p:nvSpPr>
        <p:spPr>
          <a:xfrm>
            <a:off x="238093" y="5066502"/>
            <a:ext cx="2597955" cy="338554"/>
          </a:xfrm>
          <a:prstGeom prst="rect">
            <a:avLst/>
          </a:prstGeom>
          <a:solidFill>
            <a:schemeClr val="bg2"/>
          </a:solidFill>
        </p:spPr>
        <p:txBody>
          <a:bodyPr wrap="none" rtlCol="0">
            <a:spAutoFit/>
          </a:bodyPr>
          <a:lstStyle/>
          <a:p>
            <a:r>
              <a:rPr lang="en-US" sz="1600" dirty="0">
                <a:hlinkClick r:id="rId18"/>
              </a:rPr>
              <a:t>Technical Guide &amp; Materials</a:t>
            </a:r>
            <a:endParaRPr lang="en-US" sz="1600" dirty="0"/>
          </a:p>
        </p:txBody>
      </p:sp>
      <p:sp>
        <p:nvSpPr>
          <p:cNvPr id="8" name="Down Arrow 7">
            <a:extLst>
              <a:ext uri="{FF2B5EF4-FFF2-40B4-BE49-F238E27FC236}">
                <a16:creationId xmlns:a16="http://schemas.microsoft.com/office/drawing/2014/main" id="{D8827CC9-4E21-874D-EC2E-AEFE5E1A9809}"/>
              </a:ext>
            </a:extLst>
          </p:cNvPr>
          <p:cNvSpPr/>
          <p:nvPr/>
        </p:nvSpPr>
        <p:spPr>
          <a:xfrm>
            <a:off x="1326608" y="4316751"/>
            <a:ext cx="444137" cy="5963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a:p>
        </p:txBody>
      </p:sp>
      <p:sp>
        <p:nvSpPr>
          <p:cNvPr id="10" name="TextBox 9">
            <a:extLst>
              <a:ext uri="{FF2B5EF4-FFF2-40B4-BE49-F238E27FC236}">
                <a16:creationId xmlns:a16="http://schemas.microsoft.com/office/drawing/2014/main" id="{BA31B937-33AF-618B-49CC-2BBF6CB1D7FE}"/>
              </a:ext>
            </a:extLst>
          </p:cNvPr>
          <p:cNvSpPr txBox="1"/>
          <p:nvPr/>
        </p:nvSpPr>
        <p:spPr>
          <a:xfrm>
            <a:off x="2923016" y="5066502"/>
            <a:ext cx="33528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i="1" dirty="0"/>
              <a:t>NASAaccess is funded in part by </a:t>
            </a:r>
            <a:r>
              <a:rPr lang="en-US" sz="1200" i="1" dirty="0" err="1"/>
              <a:t>SERVIR</a:t>
            </a:r>
            <a:r>
              <a:rPr lang="en-US" sz="1200" i="1" dirty="0"/>
              <a:t>, and the Applied Sciences programs</a:t>
            </a:r>
          </a:p>
        </p:txBody>
      </p:sp>
      <p:sp>
        <p:nvSpPr>
          <p:cNvPr id="12" name="TextBox 11">
            <a:extLst>
              <a:ext uri="{FF2B5EF4-FFF2-40B4-BE49-F238E27FC236}">
                <a16:creationId xmlns:a16="http://schemas.microsoft.com/office/drawing/2014/main" id="{7E79187F-4E44-C959-A91D-A56B508C9F12}"/>
              </a:ext>
            </a:extLst>
          </p:cNvPr>
          <p:cNvSpPr txBox="1"/>
          <p:nvPr/>
        </p:nvSpPr>
        <p:spPr>
          <a:xfrm>
            <a:off x="-9288" y="51450"/>
            <a:ext cx="3352799" cy="748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267" b="1" dirty="0"/>
              <a:t>NASAaccess</a:t>
            </a:r>
            <a:endParaRPr lang="en-US" sz="3733" b="1" dirty="0"/>
          </a:p>
        </p:txBody>
      </p:sp>
      <p:sp>
        <p:nvSpPr>
          <p:cNvPr id="13" name="https://anaconda.org/conda-forge/r-nasaaccess">
            <a:extLst>
              <a:ext uri="{FF2B5EF4-FFF2-40B4-BE49-F238E27FC236}">
                <a16:creationId xmlns:a16="http://schemas.microsoft.com/office/drawing/2014/main" id="{13073D97-B5BC-BD8E-542E-8DCA45A7855E}"/>
              </a:ext>
            </a:extLst>
          </p:cNvPr>
          <p:cNvSpPr txBox="1"/>
          <p:nvPr/>
        </p:nvSpPr>
        <p:spPr>
          <a:xfrm>
            <a:off x="2367632" y="1175686"/>
            <a:ext cx="3614646" cy="27725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20" tIns="35720" rIns="35720" bIns="35720" anchor="ctr">
            <a:spAutoFit/>
          </a:bodyPr>
          <a:lstStyle/>
          <a:p>
            <a:pPr>
              <a:spcBef>
                <a:spcPts val="2953"/>
              </a:spcBef>
              <a:defRPr sz="2000"/>
            </a:pPr>
            <a:r>
              <a:rPr sz="1333" u="sng" dirty="0">
                <a:solidFill>
                  <a:schemeClr val="accent1">
                    <a:hueOff val="-33021"/>
                    <a:satOff val="15631"/>
                    <a:lumOff val="-38912"/>
                  </a:schemeClr>
                </a:solidFill>
                <a:hlinkClick r:id="rId19"/>
              </a:rPr>
              <a:t>https://anaconda.org/conda-forge/r-nasaaccess</a:t>
            </a:r>
            <a:r>
              <a:rPr sz="1333" dirty="0"/>
              <a:t> </a:t>
            </a:r>
          </a:p>
        </p:txBody>
      </p:sp>
    </p:spTree>
    <p:extLst>
      <p:ext uri="{BB962C8B-B14F-4D97-AF65-F5344CB8AC3E}">
        <p14:creationId xmlns:p14="http://schemas.microsoft.com/office/powerpoint/2010/main" val="255218796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4000" r="-3000" b="-7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C9077F8-8314-646D-5074-2C0CD4210F38}"/>
              </a:ext>
            </a:extLst>
          </p:cNvPr>
          <p:cNvSpPr txBox="1">
            <a:spLocks/>
          </p:cNvSpPr>
          <p:nvPr/>
        </p:nvSpPr>
        <p:spPr>
          <a:xfrm>
            <a:off x="0" y="1915294"/>
            <a:ext cx="2468944" cy="480666"/>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b="1" i="1" dirty="0"/>
              <a:t>Live App Demo</a:t>
            </a:r>
          </a:p>
        </p:txBody>
      </p:sp>
      <p:sp>
        <p:nvSpPr>
          <p:cNvPr id="4" name="Rectangle 3">
            <a:extLst>
              <a:ext uri="{FF2B5EF4-FFF2-40B4-BE49-F238E27FC236}">
                <a16:creationId xmlns:a16="http://schemas.microsoft.com/office/drawing/2014/main" id="{4025CFCC-CD19-883D-DF6F-DD7875C07C11}"/>
              </a:ext>
            </a:extLst>
          </p:cNvPr>
          <p:cNvSpPr/>
          <p:nvPr/>
        </p:nvSpPr>
        <p:spPr>
          <a:xfrm>
            <a:off x="0" y="2500133"/>
            <a:ext cx="4799904" cy="369332"/>
          </a:xfrm>
          <a:prstGeom prst="rect">
            <a:avLst/>
          </a:prstGeom>
          <a:ln w="25400">
            <a:solidFill>
              <a:srgbClr val="FF0000"/>
            </a:solidFill>
          </a:ln>
        </p:spPr>
        <p:txBody>
          <a:bodyPr wrap="none">
            <a:spAutoFit/>
          </a:bodyPr>
          <a:lstStyle/>
          <a:p>
            <a:r>
              <a:rPr lang="en-US" dirty="0">
                <a:solidFill>
                  <a:schemeClr val="bg1"/>
                </a:solidFill>
                <a:highlight>
                  <a:srgbClr val="FFFF00"/>
                </a:highlight>
                <a:hlinkClick r:id="rId3"/>
              </a:rPr>
              <a:t>https://apps.geoglows.org/apps/nasaaccess/</a:t>
            </a:r>
            <a:r>
              <a:rPr lang="en-US" dirty="0">
                <a:solidFill>
                  <a:schemeClr val="bg1"/>
                </a:solidFill>
                <a:highlight>
                  <a:srgbClr val="FFFF00"/>
                </a:highlight>
              </a:rPr>
              <a:t>  </a:t>
            </a:r>
          </a:p>
        </p:txBody>
      </p:sp>
      <p:cxnSp>
        <p:nvCxnSpPr>
          <p:cNvPr id="6" name="Elbow Connector 5">
            <a:extLst>
              <a:ext uri="{FF2B5EF4-FFF2-40B4-BE49-F238E27FC236}">
                <a16:creationId xmlns:a16="http://schemas.microsoft.com/office/drawing/2014/main" id="{67E2CE39-9318-FD1E-7F7D-29EA49625FE7}"/>
              </a:ext>
            </a:extLst>
          </p:cNvPr>
          <p:cNvCxnSpPr/>
          <p:nvPr/>
        </p:nvCxnSpPr>
        <p:spPr>
          <a:xfrm>
            <a:off x="578734" y="2869465"/>
            <a:ext cx="1493134" cy="996479"/>
          </a:xfrm>
          <a:prstGeom prst="bentConnector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B7A1F11-4277-987D-4BA7-706B4BC9613D}"/>
              </a:ext>
            </a:extLst>
          </p:cNvPr>
          <p:cNvSpPr/>
          <p:nvPr/>
        </p:nvSpPr>
        <p:spPr>
          <a:xfrm>
            <a:off x="646771" y="243068"/>
            <a:ext cx="1817649" cy="258737"/>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127417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3000" t="-4000" r="-3000" b="-7000"/>
          </a:stretch>
        </a:blip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1FA80FD1-CFD1-E720-4491-B99A1B15CD83}"/>
              </a:ext>
            </a:extLst>
          </p:cNvPr>
          <p:cNvSpPr/>
          <p:nvPr/>
        </p:nvSpPr>
        <p:spPr>
          <a:xfrm>
            <a:off x="0" y="5602147"/>
            <a:ext cx="2013995" cy="717630"/>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ounded Rectangle 3">
            <a:extLst>
              <a:ext uri="{FF2B5EF4-FFF2-40B4-BE49-F238E27FC236}">
                <a16:creationId xmlns:a16="http://schemas.microsoft.com/office/drawing/2014/main" id="{27038C19-62F7-20CD-733F-379200737955}"/>
              </a:ext>
            </a:extLst>
          </p:cNvPr>
          <p:cNvSpPr/>
          <p:nvPr/>
        </p:nvSpPr>
        <p:spPr>
          <a:xfrm>
            <a:off x="0" y="3565003"/>
            <a:ext cx="2013995" cy="1932972"/>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54A2EDC-630F-84B5-4FE1-3DFAF3A8AE48}"/>
              </a:ext>
            </a:extLst>
          </p:cNvPr>
          <p:cNvSpPr txBox="1"/>
          <p:nvPr/>
        </p:nvSpPr>
        <p:spPr>
          <a:xfrm>
            <a:off x="2716900" y="5798916"/>
            <a:ext cx="919675" cy="369332"/>
          </a:xfrm>
          <a:prstGeom prst="rect">
            <a:avLst/>
          </a:prstGeom>
          <a:noFill/>
          <a:ln>
            <a:solidFill>
              <a:schemeClr val="bg1"/>
            </a:solidFill>
          </a:ln>
        </p:spPr>
        <p:txBody>
          <a:bodyPr wrap="none" rtlCol="0">
            <a:spAutoFit/>
          </a:bodyPr>
          <a:lstStyle/>
          <a:p>
            <a:r>
              <a:rPr lang="en-US" dirty="0">
                <a:solidFill>
                  <a:schemeClr val="bg1"/>
                </a:solidFill>
              </a:rPr>
              <a:t>Climate</a:t>
            </a:r>
          </a:p>
        </p:txBody>
      </p:sp>
      <p:sp>
        <p:nvSpPr>
          <p:cNvPr id="6" name="TextBox 5">
            <a:extLst>
              <a:ext uri="{FF2B5EF4-FFF2-40B4-BE49-F238E27FC236}">
                <a16:creationId xmlns:a16="http://schemas.microsoft.com/office/drawing/2014/main" id="{E5A3A289-81FC-51A9-4173-28CFB7AD65A6}"/>
              </a:ext>
            </a:extLst>
          </p:cNvPr>
          <p:cNvSpPr txBox="1"/>
          <p:nvPr/>
        </p:nvSpPr>
        <p:spPr>
          <a:xfrm>
            <a:off x="2716900" y="4346823"/>
            <a:ext cx="1001493" cy="369332"/>
          </a:xfrm>
          <a:prstGeom prst="rect">
            <a:avLst/>
          </a:prstGeom>
          <a:noFill/>
          <a:ln w="28575">
            <a:solidFill>
              <a:schemeClr val="bg1"/>
            </a:solidFill>
          </a:ln>
        </p:spPr>
        <p:txBody>
          <a:bodyPr wrap="none" rtlCol="0">
            <a:spAutoFit/>
          </a:bodyPr>
          <a:lstStyle/>
          <a:p>
            <a:r>
              <a:rPr lang="en-US" dirty="0">
                <a:solidFill>
                  <a:schemeClr val="bg1"/>
                </a:solidFill>
              </a:rPr>
              <a:t>Weather</a:t>
            </a:r>
          </a:p>
        </p:txBody>
      </p:sp>
      <p:cxnSp>
        <p:nvCxnSpPr>
          <p:cNvPr id="8" name="Straight Arrow Connector 7">
            <a:extLst>
              <a:ext uri="{FF2B5EF4-FFF2-40B4-BE49-F238E27FC236}">
                <a16:creationId xmlns:a16="http://schemas.microsoft.com/office/drawing/2014/main" id="{6D24F3DA-068A-1548-16B2-1905276CE796}"/>
              </a:ext>
            </a:extLst>
          </p:cNvPr>
          <p:cNvCxnSpPr>
            <a:stCxn id="6" idx="1"/>
            <a:endCxn id="4" idx="3"/>
          </p:cNvCxnSpPr>
          <p:nvPr/>
        </p:nvCxnSpPr>
        <p:spPr>
          <a:xfrm flipH="1">
            <a:off x="2013995" y="4531489"/>
            <a:ext cx="702905" cy="0"/>
          </a:xfrm>
          <a:prstGeom prst="straightConnector1">
            <a:avLst/>
          </a:prstGeom>
          <a:ln w="28575">
            <a:solidFill>
              <a:schemeClr val="accent2">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7CEB65F-5CF4-D680-0AB8-D59F50E605EC}"/>
              </a:ext>
            </a:extLst>
          </p:cNvPr>
          <p:cNvCxnSpPr/>
          <p:nvPr/>
        </p:nvCxnSpPr>
        <p:spPr>
          <a:xfrm flipH="1">
            <a:off x="2031710" y="5983582"/>
            <a:ext cx="702905" cy="0"/>
          </a:xfrm>
          <a:prstGeom prst="straightConnector1">
            <a:avLst/>
          </a:prstGeom>
          <a:ln w="28575">
            <a:solidFill>
              <a:schemeClr val="accent6">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473ED354-C837-8858-005B-BA0603EF0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7971" y="5983582"/>
            <a:ext cx="1051230" cy="894525"/>
          </a:xfrm>
          <a:prstGeom prst="rect">
            <a:avLst/>
          </a:prstGeom>
        </p:spPr>
      </p:pic>
      <p:sp>
        <p:nvSpPr>
          <p:cNvPr id="2" name="Rounded Rectangle 1">
            <a:extLst>
              <a:ext uri="{FF2B5EF4-FFF2-40B4-BE49-F238E27FC236}">
                <a16:creationId xmlns:a16="http://schemas.microsoft.com/office/drawing/2014/main" id="{BC60E715-959B-B99A-24AB-DBEBCDB88EB3}"/>
              </a:ext>
            </a:extLst>
          </p:cNvPr>
          <p:cNvSpPr/>
          <p:nvPr/>
        </p:nvSpPr>
        <p:spPr>
          <a:xfrm>
            <a:off x="821645" y="230594"/>
            <a:ext cx="2013995" cy="307624"/>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2750403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7AFE7-5638-3647-AF52-8A1D0F700D24}"/>
              </a:ext>
            </a:extLst>
          </p:cNvPr>
          <p:cNvSpPr>
            <a:spLocks noGrp="1"/>
          </p:cNvSpPr>
          <p:nvPr>
            <p:ph type="title"/>
          </p:nvPr>
        </p:nvSpPr>
        <p:spPr/>
        <p:txBody>
          <a:bodyPr/>
          <a:lstStyle/>
          <a:p>
            <a:r>
              <a:rPr lang="en-US" dirty="0" err="1"/>
              <a:t>NASAaccess</a:t>
            </a:r>
            <a:r>
              <a:rPr lang="en-US" dirty="0"/>
              <a:t> Tethys Organization</a:t>
            </a:r>
          </a:p>
        </p:txBody>
      </p:sp>
      <p:sp>
        <p:nvSpPr>
          <p:cNvPr id="11" name="Content Placeholder 10">
            <a:extLst>
              <a:ext uri="{FF2B5EF4-FFF2-40B4-BE49-F238E27FC236}">
                <a16:creationId xmlns:a16="http://schemas.microsoft.com/office/drawing/2014/main" id="{FFC18F1F-2501-FC47-B7A0-32D596C4CE01}"/>
              </a:ext>
            </a:extLst>
          </p:cNvPr>
          <p:cNvSpPr>
            <a:spLocks noGrp="1"/>
          </p:cNvSpPr>
          <p:nvPr>
            <p:ph sz="half" idx="1"/>
          </p:nvPr>
        </p:nvSpPr>
        <p:spPr>
          <a:xfrm>
            <a:off x="1139778" y="2285999"/>
            <a:ext cx="4447786" cy="3581401"/>
          </a:xfrm>
        </p:spPr>
        <p:txBody>
          <a:bodyPr>
            <a:normAutofit/>
          </a:bodyPr>
          <a:lstStyle/>
          <a:p>
            <a:r>
              <a:rPr lang="en-US" dirty="0"/>
              <a:t>The application structure for the </a:t>
            </a:r>
            <a:r>
              <a:rPr lang="en-US" dirty="0" err="1"/>
              <a:t>NASAaccess</a:t>
            </a:r>
            <a:r>
              <a:rPr lang="en-US" dirty="0"/>
              <a:t> data viewer app follows the Model-View-Controller (</a:t>
            </a:r>
            <a:r>
              <a:rPr lang="en-US" dirty="0" err="1"/>
              <a:t>MVC</a:t>
            </a:r>
            <a:r>
              <a:rPr lang="en-US" dirty="0"/>
              <a:t>) software architecture.</a:t>
            </a:r>
          </a:p>
          <a:p>
            <a:r>
              <a:rPr lang="en-US" dirty="0"/>
              <a:t>Scientists can leverage the wealth of already developed Python packages (e.g., netCFD4, </a:t>
            </a:r>
            <a:r>
              <a:rPr lang="en-US" dirty="0" err="1"/>
              <a:t>xarray</a:t>
            </a:r>
            <a:r>
              <a:rPr lang="en-US" dirty="0"/>
              <a:t>, </a:t>
            </a:r>
            <a:r>
              <a:rPr lang="en-US" dirty="0" err="1"/>
              <a:t>geopandas</a:t>
            </a:r>
            <a:r>
              <a:rPr lang="en-US" dirty="0"/>
              <a:t>) along with their own customized scripts to control the data retrieval, processing, and analysis functions.</a:t>
            </a:r>
          </a:p>
          <a:p>
            <a:endParaRPr lang="en-US" dirty="0"/>
          </a:p>
        </p:txBody>
      </p:sp>
      <p:pic>
        <p:nvPicPr>
          <p:cNvPr id="9" name="Content Placeholder 8" descr="Graphical user interface, application&#10;&#10;Description automatically generated">
            <a:extLst>
              <a:ext uri="{FF2B5EF4-FFF2-40B4-BE49-F238E27FC236}">
                <a16:creationId xmlns:a16="http://schemas.microsoft.com/office/drawing/2014/main" id="{8AE9AC60-0970-C448-B5AC-A6BCEFDB42BB}"/>
              </a:ext>
            </a:extLst>
          </p:cNvPr>
          <p:cNvPicPr>
            <a:picLocks noGrp="1" noChangeAspect="1"/>
          </p:cNvPicPr>
          <p:nvPr>
            <p:ph sz="half" idx="2"/>
          </p:nvPr>
        </p:nvPicPr>
        <p:blipFill>
          <a:blip r:embed="rId2"/>
          <a:stretch>
            <a:fillRect/>
          </a:stretch>
        </p:blipFill>
        <p:spPr>
          <a:xfrm>
            <a:off x="5523172" y="1848693"/>
            <a:ext cx="6553872" cy="4018707"/>
          </a:xfrm>
        </p:spPr>
      </p:pic>
      <p:sp>
        <p:nvSpPr>
          <p:cNvPr id="4" name="Rectangle 3">
            <a:extLst>
              <a:ext uri="{FF2B5EF4-FFF2-40B4-BE49-F238E27FC236}">
                <a16:creationId xmlns:a16="http://schemas.microsoft.com/office/drawing/2014/main" id="{686DDB1C-F760-4544-A8A4-12F9AE11E24E}"/>
              </a:ext>
            </a:extLst>
          </p:cNvPr>
          <p:cNvSpPr/>
          <p:nvPr/>
        </p:nvSpPr>
        <p:spPr>
          <a:xfrm>
            <a:off x="5006899" y="6492875"/>
            <a:ext cx="7185102" cy="338554"/>
          </a:xfrm>
          <a:prstGeom prst="rect">
            <a:avLst/>
          </a:prstGeom>
        </p:spPr>
        <p:txBody>
          <a:bodyPr wrap="square">
            <a:spAutoFit/>
          </a:bodyPr>
          <a:lstStyle/>
          <a:p>
            <a:r>
              <a:rPr lang="en-US" sz="1600" dirty="0">
                <a:solidFill>
                  <a:schemeClr val="tx2"/>
                </a:solidFill>
                <a:sym typeface="Helvetica Light"/>
              </a:rPr>
              <a:t>McDonald, S., Mohammed, I.N., et al., 2019. </a:t>
            </a:r>
            <a:r>
              <a:rPr lang="en-US" sz="1600" i="1" dirty="0">
                <a:solidFill>
                  <a:schemeClr val="tx2"/>
                </a:solidFill>
              </a:rPr>
              <a:t>Environ.</a:t>
            </a:r>
            <a:r>
              <a:rPr lang="en-US" sz="1600" dirty="0">
                <a:solidFill>
                  <a:schemeClr val="tx2"/>
                </a:solidFill>
              </a:rPr>
              <a:t> </a:t>
            </a:r>
            <a:r>
              <a:rPr lang="en-US" sz="1600" i="1" dirty="0">
                <a:solidFill>
                  <a:schemeClr val="tx2"/>
                </a:solidFill>
              </a:rPr>
              <a:t>Modell.</a:t>
            </a:r>
            <a:r>
              <a:rPr lang="en-US" sz="1600" dirty="0">
                <a:solidFill>
                  <a:schemeClr val="tx2"/>
                </a:solidFill>
              </a:rPr>
              <a:t> </a:t>
            </a:r>
            <a:r>
              <a:rPr lang="en-US" sz="1600" i="1" dirty="0" err="1">
                <a:solidFill>
                  <a:schemeClr val="tx2"/>
                </a:solidFill>
              </a:rPr>
              <a:t>Softw</a:t>
            </a:r>
            <a:r>
              <a:rPr lang="en-US" sz="1600" i="1" dirty="0">
                <a:solidFill>
                  <a:schemeClr val="tx2"/>
                </a:solidFill>
              </a:rPr>
              <a:t>.</a:t>
            </a:r>
            <a:r>
              <a:rPr lang="en-US" sz="1600" dirty="0">
                <a:solidFill>
                  <a:schemeClr val="tx2"/>
                </a:solidFill>
              </a:rPr>
              <a:t> 120:104499</a:t>
            </a:r>
            <a:endParaRPr lang="en-US" sz="1600" dirty="0">
              <a:solidFill>
                <a:schemeClr val="tx2"/>
              </a:solidFill>
              <a:sym typeface="Helvetica Light"/>
            </a:endParaRPr>
          </a:p>
        </p:txBody>
      </p:sp>
    </p:spTree>
    <p:extLst>
      <p:ext uri="{BB962C8B-B14F-4D97-AF65-F5344CB8AC3E}">
        <p14:creationId xmlns:p14="http://schemas.microsoft.com/office/powerpoint/2010/main" val="131466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507CC68-3953-034C-80F5-944E4347A261}"/>
              </a:ext>
            </a:extLst>
          </p:cNvPr>
          <p:cNvSpPr>
            <a:spLocks noGrp="1"/>
          </p:cNvSpPr>
          <p:nvPr>
            <p:ph type="title"/>
          </p:nvPr>
        </p:nvSpPr>
        <p:spPr>
          <a:xfrm>
            <a:off x="1371600" y="685800"/>
            <a:ext cx="10515600" cy="1325563"/>
          </a:xfrm>
        </p:spPr>
        <p:txBody>
          <a:bodyPr>
            <a:normAutofit/>
          </a:bodyPr>
          <a:lstStyle/>
          <a:p>
            <a:r>
              <a:rPr lang="en-US" sz="4000" dirty="0" err="1"/>
              <a:t>NASAaccess</a:t>
            </a:r>
            <a:r>
              <a:rPr lang="en-US" sz="4000" dirty="0"/>
              <a:t> Tethys web app flowchart</a:t>
            </a:r>
          </a:p>
        </p:txBody>
      </p:sp>
      <p:pic>
        <p:nvPicPr>
          <p:cNvPr id="8" name="Content Placeholder 7">
            <a:extLst>
              <a:ext uri="{FF2B5EF4-FFF2-40B4-BE49-F238E27FC236}">
                <a16:creationId xmlns:a16="http://schemas.microsoft.com/office/drawing/2014/main" id="{E312254D-33D4-4542-ABB9-D24DCE11F00C}"/>
              </a:ext>
            </a:extLst>
          </p:cNvPr>
          <p:cNvPicPr>
            <a:picLocks noGrp="1" noChangeAspect="1"/>
          </p:cNvPicPr>
          <p:nvPr>
            <p:ph idx="1"/>
          </p:nvPr>
        </p:nvPicPr>
        <p:blipFill>
          <a:blip r:embed="rId3"/>
          <a:stretch>
            <a:fillRect/>
          </a:stretch>
        </p:blipFill>
        <p:spPr>
          <a:xfrm>
            <a:off x="2025071" y="1348581"/>
            <a:ext cx="8141858" cy="4286132"/>
          </a:xfrm>
        </p:spPr>
      </p:pic>
      <p:sp>
        <p:nvSpPr>
          <p:cNvPr id="10" name="Rectangle 9">
            <a:extLst>
              <a:ext uri="{FF2B5EF4-FFF2-40B4-BE49-F238E27FC236}">
                <a16:creationId xmlns:a16="http://schemas.microsoft.com/office/drawing/2014/main" id="{BD1D32D5-82EC-FE4C-9476-14E6563E3854}"/>
              </a:ext>
            </a:extLst>
          </p:cNvPr>
          <p:cNvSpPr/>
          <p:nvPr/>
        </p:nvSpPr>
        <p:spPr>
          <a:xfrm>
            <a:off x="801048" y="5635712"/>
            <a:ext cx="11341855" cy="923330"/>
          </a:xfrm>
          <a:prstGeom prst="rect">
            <a:avLst/>
          </a:prstGeom>
        </p:spPr>
        <p:txBody>
          <a:bodyPr wrap="square">
            <a:spAutoFit/>
          </a:bodyPr>
          <a:lstStyle/>
          <a:p>
            <a:r>
              <a:rPr lang="en-US" dirty="0" err="1"/>
              <a:t>NASAaccess</a:t>
            </a:r>
            <a:r>
              <a:rPr lang="en-US" dirty="0"/>
              <a:t> Tethys web app retrieves weather and climate data from </a:t>
            </a:r>
            <a:r>
              <a:rPr lang="en-US" dirty="0" err="1"/>
              <a:t>EarthData</a:t>
            </a:r>
            <a:r>
              <a:rPr lang="en-US" dirty="0"/>
              <a:t> (</a:t>
            </a:r>
            <a:r>
              <a:rPr lang="en-US" dirty="0">
                <a:hlinkClick r:id="rId4"/>
              </a:rPr>
              <a:t>https://earthdata.nasa.gov/</a:t>
            </a:r>
            <a:r>
              <a:rPr lang="en-US" dirty="0"/>
              <a:t>) without the need for user credentials and notifies the user with email once the data retrieve, extraction, and reformat is completed.</a:t>
            </a:r>
          </a:p>
        </p:txBody>
      </p:sp>
      <p:pic>
        <p:nvPicPr>
          <p:cNvPr id="12" name="Picture 11">
            <a:extLst>
              <a:ext uri="{FF2B5EF4-FFF2-40B4-BE49-F238E27FC236}">
                <a16:creationId xmlns:a16="http://schemas.microsoft.com/office/drawing/2014/main" id="{8A9AB979-B944-1D4B-9474-5F92A7EFE5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91673" y="26571"/>
            <a:ext cx="1051230" cy="894525"/>
          </a:xfrm>
          <a:prstGeom prst="rect">
            <a:avLst/>
          </a:prstGeom>
        </p:spPr>
      </p:pic>
      <p:sp>
        <p:nvSpPr>
          <p:cNvPr id="9" name="Rectangle 8">
            <a:extLst>
              <a:ext uri="{FF2B5EF4-FFF2-40B4-BE49-F238E27FC236}">
                <a16:creationId xmlns:a16="http://schemas.microsoft.com/office/drawing/2014/main" id="{BE4C4BBC-5A37-C945-81B6-7D249A0C7465}"/>
              </a:ext>
            </a:extLst>
          </p:cNvPr>
          <p:cNvSpPr/>
          <p:nvPr/>
        </p:nvSpPr>
        <p:spPr>
          <a:xfrm>
            <a:off x="5006899" y="6492875"/>
            <a:ext cx="7185102" cy="338554"/>
          </a:xfrm>
          <a:prstGeom prst="rect">
            <a:avLst/>
          </a:prstGeom>
        </p:spPr>
        <p:txBody>
          <a:bodyPr wrap="square">
            <a:spAutoFit/>
          </a:bodyPr>
          <a:lstStyle/>
          <a:p>
            <a:r>
              <a:rPr lang="en-US" sz="1600" dirty="0">
                <a:solidFill>
                  <a:schemeClr val="tx2"/>
                </a:solidFill>
                <a:sym typeface="Helvetica Light"/>
              </a:rPr>
              <a:t>McDonald, S., Mohammed, I.N., et al., 2019. </a:t>
            </a:r>
            <a:r>
              <a:rPr lang="en-US" sz="1600" i="1" dirty="0">
                <a:solidFill>
                  <a:schemeClr val="tx2"/>
                </a:solidFill>
              </a:rPr>
              <a:t>Environ.</a:t>
            </a:r>
            <a:r>
              <a:rPr lang="en-US" sz="1600" dirty="0">
                <a:solidFill>
                  <a:schemeClr val="tx2"/>
                </a:solidFill>
              </a:rPr>
              <a:t> </a:t>
            </a:r>
            <a:r>
              <a:rPr lang="en-US" sz="1600" i="1" dirty="0">
                <a:solidFill>
                  <a:schemeClr val="tx2"/>
                </a:solidFill>
              </a:rPr>
              <a:t>Modell.</a:t>
            </a:r>
            <a:r>
              <a:rPr lang="en-US" sz="1600" dirty="0">
                <a:solidFill>
                  <a:schemeClr val="tx2"/>
                </a:solidFill>
              </a:rPr>
              <a:t> </a:t>
            </a:r>
            <a:r>
              <a:rPr lang="en-US" sz="1600" i="1" dirty="0" err="1">
                <a:solidFill>
                  <a:schemeClr val="tx2"/>
                </a:solidFill>
              </a:rPr>
              <a:t>Softw</a:t>
            </a:r>
            <a:r>
              <a:rPr lang="en-US" sz="1600" i="1" dirty="0">
                <a:solidFill>
                  <a:schemeClr val="tx2"/>
                </a:solidFill>
              </a:rPr>
              <a:t>.</a:t>
            </a:r>
            <a:r>
              <a:rPr lang="en-US" sz="1600" dirty="0">
                <a:solidFill>
                  <a:schemeClr val="tx2"/>
                </a:solidFill>
              </a:rPr>
              <a:t> 120:104499</a:t>
            </a:r>
            <a:endParaRPr lang="en-US" sz="1600" dirty="0">
              <a:solidFill>
                <a:schemeClr val="tx2"/>
              </a:solidFill>
              <a:sym typeface="Helvetica Light"/>
            </a:endParaRPr>
          </a:p>
        </p:txBody>
      </p:sp>
    </p:spTree>
    <p:extLst>
      <p:ext uri="{BB962C8B-B14F-4D97-AF65-F5344CB8AC3E}">
        <p14:creationId xmlns:p14="http://schemas.microsoft.com/office/powerpoint/2010/main" val="320288869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{A45AC3B2-DF1E-134A-9740-4A6320935E3B}tf10001072</Template>
  <TotalTime>882</TotalTime>
  <Words>2249</Words>
  <Application>Microsoft Office PowerPoint</Application>
  <PresentationFormat>Widescreen</PresentationFormat>
  <Paragraphs>168</Paragraphs>
  <Slides>35</Slides>
  <Notes>17</Notes>
  <HiddenSlides>0</HiddenSlides>
  <MMClips>1</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Crop</vt:lpstr>
      <vt:lpstr>Hydrologic decision support tools: Introduction to NASAaccess &amp; SWAT-Online  </vt:lpstr>
      <vt:lpstr>Contents</vt:lpstr>
      <vt:lpstr>NASAacces &amp; SWAT-Online Benefits</vt:lpstr>
      <vt:lpstr>PowerPoint Presentation</vt:lpstr>
      <vt:lpstr>PowerPoint Presentation</vt:lpstr>
      <vt:lpstr>PowerPoint Presentation</vt:lpstr>
      <vt:lpstr>PowerPoint Presentation</vt:lpstr>
      <vt:lpstr>NASAaccess Tethys Organization</vt:lpstr>
      <vt:lpstr>NASAaccess Tethys web app flowchart</vt:lpstr>
      <vt:lpstr>What’s needed to run NASAaccess package?</vt:lpstr>
      <vt:lpstr>PowerPoint Presentation</vt:lpstr>
      <vt:lpstr>Earthdata Login authentication for NASAaccess</vt:lpstr>
      <vt:lpstr>NASAaccess Application (GPM-NRT)</vt:lpstr>
      <vt:lpstr>PowerPoint Presentation</vt:lpstr>
      <vt:lpstr>PowerPoint Presentation</vt:lpstr>
      <vt:lpstr>NASAaccess Installation – R version</vt:lpstr>
      <vt:lpstr>NASAaccess Installation – Python version</vt:lpstr>
      <vt:lpstr>R   Tutorial Overview</vt:lpstr>
      <vt:lpstr>PowerPoint Presentation</vt:lpstr>
      <vt:lpstr>What is SWAT-Online Framework? </vt:lpstr>
      <vt:lpstr>SWAT-Online Visualization Methods</vt:lpstr>
      <vt:lpstr>SWAT-Online upload and storage methods</vt:lpstr>
      <vt:lpstr>SWAT-Online download methods</vt:lpstr>
      <vt:lpstr>PowerPoint Presentation</vt:lpstr>
      <vt:lpstr>SWAT-Online Map Layer Visualization</vt:lpstr>
      <vt:lpstr>Easy access to various input raster data.</vt:lpstr>
      <vt:lpstr>Sub-setting and Displaying Upstream Reaches and Subbasins</vt:lpstr>
      <vt:lpstr>Sub-setting and Displaying Upstream Reaches and Subbasins (2)</vt:lpstr>
      <vt:lpstr>SWAT-Online Time-series Visualization</vt:lpstr>
      <vt:lpstr>SWAT-Online Clipping, Computing and Displaying Raster Information</vt:lpstr>
      <vt:lpstr>PowerPoint Presentation</vt:lpstr>
      <vt:lpstr>PowerPoint Presentation</vt:lpstr>
      <vt:lpstr>Summary</vt:lpstr>
      <vt:lpstr>References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Improved Hydrologic Decision Support for Lower-Mekong Region through Integrated Remote Sensing and Modeling Modules – Module 1</dc:title>
  <dc:creator>Mohammed, Ibrahim (GSFC-617.0)[SCIENCE APPLICATION INTL CORP]</dc:creator>
  <cp:lastModifiedBy>Mohammed, Ibrahim (GSFC-617.0)[SCIENCE APPLICATION INTL CORP]</cp:lastModifiedBy>
  <cp:revision>89</cp:revision>
  <dcterms:created xsi:type="dcterms:W3CDTF">2020-09-10T13:43:37Z</dcterms:created>
  <dcterms:modified xsi:type="dcterms:W3CDTF">2022-11-16T12:54:38Z</dcterms:modified>
</cp:coreProperties>
</file>